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handoutMasterIdLst>
    <p:handoutMasterId r:id="rId24"/>
  </p:handoutMasterIdLst>
  <p:sldIdLst>
    <p:sldId id="256" r:id="rId2"/>
    <p:sldId id="300" r:id="rId3"/>
    <p:sldId id="306" r:id="rId4"/>
    <p:sldId id="316" r:id="rId5"/>
    <p:sldId id="299" r:id="rId6"/>
    <p:sldId id="301" r:id="rId7"/>
    <p:sldId id="302" r:id="rId8"/>
    <p:sldId id="313" r:id="rId9"/>
    <p:sldId id="317" r:id="rId10"/>
    <p:sldId id="307" r:id="rId11"/>
    <p:sldId id="305" r:id="rId12"/>
    <p:sldId id="315" r:id="rId13"/>
    <p:sldId id="318" r:id="rId14"/>
    <p:sldId id="319" r:id="rId15"/>
    <p:sldId id="310" r:id="rId16"/>
    <p:sldId id="309" r:id="rId17"/>
    <p:sldId id="320" r:id="rId18"/>
    <p:sldId id="271" r:id="rId19"/>
    <p:sldId id="311" r:id="rId20"/>
    <p:sldId id="288" r:id="rId21"/>
    <p:sldId id="293" r:id="rId2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5294" autoAdjust="0"/>
  </p:normalViewPr>
  <p:slideViewPr>
    <p:cSldViewPr>
      <p:cViewPr varScale="1">
        <p:scale>
          <a:sx n="90" d="100"/>
          <a:sy n="90" d="100"/>
        </p:scale>
        <p:origin x="102" y="90"/>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2/8/2022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2/8/2022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21213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138248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292815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smtClean="0"/>
              <a:t>2/8/2022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GB" smtClean="0"/>
              <a:t>‹#›</a:t>
            </a:fld>
            <a:endParaRPr lang="en-GB"/>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2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F33987-6305-4E2A-BF18-EF013ECE927B}" type="datetimeFigureOut">
              <a:rPr lang="en-US" smtClean="0"/>
              <a:t>2/8/2022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25924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F33987-6305-4E2A-BF18-EF013ECE927B}" type="datetimeFigureOut">
              <a:rPr lang="en-US" smtClean="0"/>
              <a:t>2/8/2022</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22956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F33987-6305-4E2A-BF18-EF013ECE927B}" type="datetimeFigureOut">
              <a:rPr lang="en-US" smtClean="0"/>
              <a:t>2/8/2022</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381073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DF33987-6305-4E2A-BF18-EF013ECE927B}" type="datetimeFigureOut">
              <a:rPr lang="en-US" smtClean="0"/>
              <a:t>2/8/2022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406962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EDF33987-6305-4E2A-BF18-EF013ECE927B}" type="datetimeFigureOut">
              <a:rPr lang="en-US" smtClean="0"/>
              <a:t>2/8/2022</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6C87F6-986D-49E6-AF40-1B3A1EE8064D}" type="slidenum">
              <a:rPr lang="en-GB" smtClean="0"/>
              <a:t>‹#›</a:t>
            </a:fld>
            <a:endParaRPr lang="en-GB"/>
          </a:p>
        </p:txBody>
      </p:sp>
    </p:spTree>
    <p:extLst>
      <p:ext uri="{BB962C8B-B14F-4D97-AF65-F5344CB8AC3E}">
        <p14:creationId xmlns:p14="http://schemas.microsoft.com/office/powerpoint/2010/main" val="133418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smtClean="0"/>
              <a:t>2/8/2022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GB" smtClean="0"/>
              <a:t>‹#›</a:t>
            </a:fld>
            <a:endParaRPr lang="en-GB"/>
          </a:p>
        </p:txBody>
      </p:sp>
    </p:spTree>
    <p:extLst>
      <p:ext uri="{BB962C8B-B14F-4D97-AF65-F5344CB8AC3E}">
        <p14:creationId xmlns:p14="http://schemas.microsoft.com/office/powerpoint/2010/main" val="258727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1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EDF33987-6305-4E2A-BF18-EF013ECE927B}" type="datetimeFigureOut">
              <a:rPr lang="en-US" smtClean="0"/>
              <a:pPr/>
              <a:t>2/8/2022</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F36C87F6-986D-49E6-AF40-1B3A1EE8064D}"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7981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Maths</a:t>
            </a:r>
            <a:r>
              <a:rPr lang="en-US" dirty="0"/>
              <a:t> – One Voice</a:t>
            </a:r>
          </a:p>
        </p:txBody>
      </p:sp>
      <p:sp>
        <p:nvSpPr>
          <p:cNvPr id="3" name="Subtitle 2"/>
          <p:cNvSpPr>
            <a:spLocks noGrp="1"/>
          </p:cNvSpPr>
          <p:nvPr>
            <p:ph type="subTitle" idx="1"/>
          </p:nvPr>
        </p:nvSpPr>
        <p:spPr/>
        <p:txBody>
          <a:bodyPr/>
          <a:lstStyle/>
          <a:p>
            <a:r>
              <a:rPr lang="en-US" dirty="0"/>
              <a:t>By Sara Lomas and Mark </a:t>
            </a:r>
            <a:r>
              <a:rPr lang="en-US" dirty="0" err="1"/>
              <a:t>ives</a:t>
            </a:r>
            <a:endParaRPr lang="en-US" dirty="0"/>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577538"/>
          </a:xfrm>
        </p:spPr>
        <p:txBody>
          <a:bodyPr>
            <a:noAutofit/>
          </a:bodyPr>
          <a:lstStyle/>
          <a:p>
            <a:r>
              <a:rPr lang="en-GB" sz="3600" u="sng" dirty="0">
                <a:solidFill>
                  <a:schemeClr val="accent2"/>
                </a:solidFill>
              </a:rPr>
              <a:t>Measuring and Tracking Progress</a:t>
            </a:r>
            <a:endParaRPr lang="en-GB" sz="2400" u="sng" dirty="0">
              <a:solidFill>
                <a:schemeClr val="accent2"/>
              </a:solidFill>
            </a:endParaRPr>
          </a:p>
        </p:txBody>
      </p:sp>
      <p:sp>
        <p:nvSpPr>
          <p:cNvPr id="6" name="TextBox 5">
            <a:extLst>
              <a:ext uri="{FF2B5EF4-FFF2-40B4-BE49-F238E27FC236}">
                <a16:creationId xmlns:a16="http://schemas.microsoft.com/office/drawing/2014/main" id="{84BF5E2F-9FFA-4619-9306-D476869AF877}"/>
              </a:ext>
            </a:extLst>
          </p:cNvPr>
          <p:cNvSpPr txBox="1"/>
          <p:nvPr/>
        </p:nvSpPr>
        <p:spPr>
          <a:xfrm>
            <a:off x="621804" y="1841048"/>
            <a:ext cx="3456384" cy="646331"/>
          </a:xfrm>
          <a:prstGeom prst="rect">
            <a:avLst/>
          </a:prstGeom>
          <a:noFill/>
        </p:spPr>
        <p:txBody>
          <a:bodyPr wrap="square">
            <a:spAutoFit/>
          </a:bodyPr>
          <a:lstStyle/>
          <a:p>
            <a:r>
              <a:rPr lang="en-GB" dirty="0"/>
              <a:t>End of Unit WRM Tests &amp; Puma Tests used in  KS1</a:t>
            </a:r>
          </a:p>
        </p:txBody>
      </p:sp>
      <p:sp>
        <p:nvSpPr>
          <p:cNvPr id="7" name="TextBox 6">
            <a:extLst>
              <a:ext uri="{FF2B5EF4-FFF2-40B4-BE49-F238E27FC236}">
                <a16:creationId xmlns:a16="http://schemas.microsoft.com/office/drawing/2014/main" id="{CAC58737-6156-4D83-8DD8-D8C09FDD05EB}"/>
              </a:ext>
            </a:extLst>
          </p:cNvPr>
          <p:cNvSpPr txBox="1"/>
          <p:nvPr/>
        </p:nvSpPr>
        <p:spPr>
          <a:xfrm>
            <a:off x="7966620" y="1841048"/>
            <a:ext cx="2880320" cy="369332"/>
          </a:xfrm>
          <a:prstGeom prst="rect">
            <a:avLst/>
          </a:prstGeom>
          <a:noFill/>
        </p:spPr>
        <p:txBody>
          <a:bodyPr wrap="square">
            <a:spAutoFit/>
          </a:bodyPr>
          <a:lstStyle/>
          <a:p>
            <a:r>
              <a:rPr lang="en-GB" dirty="0"/>
              <a:t>Termly Puma Tests in KS2</a:t>
            </a:r>
          </a:p>
        </p:txBody>
      </p:sp>
      <p:pic>
        <p:nvPicPr>
          <p:cNvPr id="4" name="Picture 3">
            <a:extLst>
              <a:ext uri="{FF2B5EF4-FFF2-40B4-BE49-F238E27FC236}">
                <a16:creationId xmlns:a16="http://schemas.microsoft.com/office/drawing/2014/main" id="{C240477A-BE75-4002-B06B-80572E5EBA25}"/>
              </a:ext>
            </a:extLst>
          </p:cNvPr>
          <p:cNvPicPr>
            <a:picLocks noChangeAspect="1"/>
          </p:cNvPicPr>
          <p:nvPr/>
        </p:nvPicPr>
        <p:blipFill>
          <a:blip r:embed="rId2"/>
          <a:stretch>
            <a:fillRect/>
          </a:stretch>
        </p:blipFill>
        <p:spPr>
          <a:xfrm>
            <a:off x="765820" y="2636912"/>
            <a:ext cx="3747872" cy="2513150"/>
          </a:xfrm>
          <a:prstGeom prst="rect">
            <a:avLst/>
          </a:prstGeom>
        </p:spPr>
      </p:pic>
      <p:pic>
        <p:nvPicPr>
          <p:cNvPr id="3" name="Picture 2">
            <a:extLst>
              <a:ext uri="{FF2B5EF4-FFF2-40B4-BE49-F238E27FC236}">
                <a16:creationId xmlns:a16="http://schemas.microsoft.com/office/drawing/2014/main" id="{6979BAF1-70D4-4A46-BD2C-E4B765766DC6}"/>
              </a:ext>
            </a:extLst>
          </p:cNvPr>
          <p:cNvPicPr>
            <a:picLocks noChangeAspect="1"/>
          </p:cNvPicPr>
          <p:nvPr/>
        </p:nvPicPr>
        <p:blipFill>
          <a:blip r:embed="rId3"/>
          <a:stretch>
            <a:fillRect/>
          </a:stretch>
        </p:blipFill>
        <p:spPr>
          <a:xfrm>
            <a:off x="6667022" y="2301050"/>
            <a:ext cx="2016224" cy="2849012"/>
          </a:xfrm>
          <a:prstGeom prst="rect">
            <a:avLst/>
          </a:prstGeom>
        </p:spPr>
      </p:pic>
      <p:pic>
        <p:nvPicPr>
          <p:cNvPr id="5" name="Picture 4">
            <a:extLst>
              <a:ext uri="{FF2B5EF4-FFF2-40B4-BE49-F238E27FC236}">
                <a16:creationId xmlns:a16="http://schemas.microsoft.com/office/drawing/2014/main" id="{C8D967F8-DDEF-4B01-9394-9C5EFFCC34E0}"/>
              </a:ext>
            </a:extLst>
          </p:cNvPr>
          <p:cNvPicPr>
            <a:picLocks noChangeAspect="1"/>
          </p:cNvPicPr>
          <p:nvPr/>
        </p:nvPicPr>
        <p:blipFill>
          <a:blip r:embed="rId4"/>
          <a:stretch>
            <a:fillRect/>
          </a:stretch>
        </p:blipFill>
        <p:spPr>
          <a:xfrm>
            <a:off x="8974732" y="2311206"/>
            <a:ext cx="2016224" cy="2855840"/>
          </a:xfrm>
          <a:prstGeom prst="rect">
            <a:avLst/>
          </a:prstGeom>
        </p:spPr>
      </p:pic>
      <p:sp>
        <p:nvSpPr>
          <p:cNvPr id="8" name="TextBox 7">
            <a:extLst>
              <a:ext uri="{FF2B5EF4-FFF2-40B4-BE49-F238E27FC236}">
                <a16:creationId xmlns:a16="http://schemas.microsoft.com/office/drawing/2014/main" id="{6EF111C3-D5CE-4683-BFD5-824FB706966E}"/>
              </a:ext>
            </a:extLst>
          </p:cNvPr>
          <p:cNvSpPr txBox="1"/>
          <p:nvPr/>
        </p:nvSpPr>
        <p:spPr>
          <a:xfrm>
            <a:off x="2205980" y="5517232"/>
            <a:ext cx="7488832" cy="923330"/>
          </a:xfrm>
          <a:prstGeom prst="rect">
            <a:avLst/>
          </a:prstGeom>
          <a:solidFill>
            <a:schemeClr val="accent1">
              <a:lumMod val="60000"/>
              <a:lumOff val="40000"/>
            </a:schemeClr>
          </a:solidFill>
        </p:spPr>
        <p:txBody>
          <a:bodyPr wrap="square" rtlCol="0">
            <a:spAutoFit/>
          </a:bodyPr>
          <a:lstStyle/>
          <a:p>
            <a:r>
              <a:rPr lang="en-GB" dirty="0"/>
              <a:t>Children’s termly data from Year 2-6 are used and tracked on SIMs and are the basis of discussions with Pupil Progress meetings to monitor and track a child’s progress related to ARE.</a:t>
            </a:r>
          </a:p>
        </p:txBody>
      </p:sp>
    </p:spTree>
    <p:extLst>
      <p:ext uri="{BB962C8B-B14F-4D97-AF65-F5344CB8AC3E}">
        <p14:creationId xmlns:p14="http://schemas.microsoft.com/office/powerpoint/2010/main" val="404967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2737778"/>
          </a:xfrm>
        </p:spPr>
        <p:txBody>
          <a:bodyPr>
            <a:noAutofit/>
          </a:bodyPr>
          <a:lstStyle/>
          <a:p>
            <a:br>
              <a:rPr lang="en-GB" sz="3600" u="sng" dirty="0">
                <a:solidFill>
                  <a:schemeClr val="accent2"/>
                </a:solidFill>
              </a:rPr>
            </a:br>
            <a:br>
              <a:rPr lang="en-GB" sz="3600" u="sng" dirty="0">
                <a:solidFill>
                  <a:schemeClr val="accent2"/>
                </a:solidFill>
              </a:rPr>
            </a:br>
            <a:r>
              <a:rPr lang="en-GB" sz="3000" u="sng" dirty="0">
                <a:solidFill>
                  <a:schemeClr val="accent2"/>
                </a:solidFill>
              </a:rPr>
              <a:t>Priority 1: Implement and Embed NCETM Mastering Number in EYFS &amp; KS1 . </a:t>
            </a:r>
            <a:br>
              <a:rPr lang="en-GB" sz="3600" dirty="0"/>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endParaRPr lang="en-GB" sz="2400" u="sng" dirty="0">
              <a:solidFill>
                <a:schemeClr val="accent2"/>
              </a:solidFill>
            </a:endParaRPr>
          </a:p>
        </p:txBody>
      </p:sp>
      <p:sp>
        <p:nvSpPr>
          <p:cNvPr id="3" name="TextBox 2">
            <a:extLst>
              <a:ext uri="{FF2B5EF4-FFF2-40B4-BE49-F238E27FC236}">
                <a16:creationId xmlns:a16="http://schemas.microsoft.com/office/drawing/2014/main" id="{8AAE5DAF-0FC8-4810-B92F-9DF78F0CD0EB}"/>
              </a:ext>
            </a:extLst>
          </p:cNvPr>
          <p:cNvSpPr txBox="1"/>
          <p:nvPr/>
        </p:nvSpPr>
        <p:spPr>
          <a:xfrm>
            <a:off x="1522914" y="4869160"/>
            <a:ext cx="9865096" cy="1477328"/>
          </a:xfrm>
          <a:prstGeom prst="rect">
            <a:avLst/>
          </a:prstGeom>
          <a:solidFill>
            <a:schemeClr val="accent1">
              <a:lumMod val="40000"/>
              <a:lumOff val="60000"/>
            </a:schemeClr>
          </a:solidFill>
        </p:spPr>
        <p:txBody>
          <a:bodyPr wrap="square" rtlCol="0">
            <a:spAutoFit/>
          </a:bodyPr>
          <a:lstStyle/>
          <a:p>
            <a:r>
              <a:rPr lang="en-GB" dirty="0"/>
              <a:t>Training delivered by the NCETM has been attended by all year group leads, with both teachers attending where possible.  Further termly training will be held to ensure the objectives are covered according to the guidance.  SL has been in regular discussion with EYFS, Year 1 &amp; 2 teachers to check progress and relevance of the programme and seen evidence of the children’s learning.  </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2142F5C6-D035-45CC-8EBE-0372475A9E3D}"/>
              </a:ext>
            </a:extLst>
          </p:cNvPr>
          <p:cNvPicPr>
            <a:picLocks noChangeAspect="1"/>
          </p:cNvPicPr>
          <p:nvPr/>
        </p:nvPicPr>
        <p:blipFill>
          <a:blip r:embed="rId2"/>
          <a:stretch>
            <a:fillRect/>
          </a:stretch>
        </p:blipFill>
        <p:spPr>
          <a:xfrm>
            <a:off x="8943302" y="1052736"/>
            <a:ext cx="2444708" cy="627942"/>
          </a:xfrm>
          <a:prstGeom prst="rect">
            <a:avLst/>
          </a:prstGeom>
        </p:spPr>
      </p:pic>
      <p:sp>
        <p:nvSpPr>
          <p:cNvPr id="5" name="Rectangle 4">
            <a:extLst>
              <a:ext uri="{FF2B5EF4-FFF2-40B4-BE49-F238E27FC236}">
                <a16:creationId xmlns:a16="http://schemas.microsoft.com/office/drawing/2014/main" id="{5ABA1147-4631-44E8-BDD2-224F290ABDC3}"/>
              </a:ext>
            </a:extLst>
          </p:cNvPr>
          <p:cNvSpPr/>
          <p:nvPr/>
        </p:nvSpPr>
        <p:spPr>
          <a:xfrm>
            <a:off x="444576" y="1401450"/>
            <a:ext cx="10186340" cy="2677656"/>
          </a:xfrm>
          <a:prstGeom prst="rect">
            <a:avLst/>
          </a:prstGeom>
        </p:spPr>
        <p:txBody>
          <a:bodyPr wrap="square">
            <a:spAutoFit/>
          </a:bodyPr>
          <a:lstStyle/>
          <a:p>
            <a:r>
              <a:rPr lang="en-GB" sz="2400" b="1" dirty="0">
                <a:solidFill>
                  <a:srgbClr val="585858"/>
                </a:solidFill>
                <a:latin typeface="Muli"/>
              </a:rPr>
              <a:t>Focus of the programme</a:t>
            </a:r>
          </a:p>
          <a:p>
            <a:r>
              <a:rPr lang="en-GB" sz="2400" dirty="0">
                <a:solidFill>
                  <a:srgbClr val="585858"/>
                </a:solidFill>
                <a:latin typeface="Muli"/>
              </a:rPr>
              <a:t>Aims to secure firm foundations in the development of good number sense for all children from Reception through to Year 1 and Year 2. </a:t>
            </a:r>
          </a:p>
          <a:p>
            <a:r>
              <a:rPr lang="en-GB" sz="2400" dirty="0">
                <a:solidFill>
                  <a:srgbClr val="585858"/>
                </a:solidFill>
                <a:latin typeface="Muli"/>
              </a:rPr>
              <a:t>The aim over time is that children will leave KS1 with fluency in calculation and a confidence and flexibility with number. </a:t>
            </a:r>
          </a:p>
          <a:p>
            <a:r>
              <a:rPr lang="en-GB" sz="2400" dirty="0">
                <a:solidFill>
                  <a:srgbClr val="585858"/>
                </a:solidFill>
                <a:latin typeface="Muli"/>
              </a:rPr>
              <a:t>Attention will be given to key knowledge and understanding needed in Reception classes, and progression through KS1 to support success in the future.</a:t>
            </a:r>
          </a:p>
        </p:txBody>
      </p:sp>
    </p:spTree>
    <p:extLst>
      <p:ext uri="{BB962C8B-B14F-4D97-AF65-F5344CB8AC3E}">
        <p14:creationId xmlns:p14="http://schemas.microsoft.com/office/powerpoint/2010/main" val="3846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2664296"/>
          </a:xfrm>
        </p:spPr>
        <p:txBody>
          <a:bodyPr>
            <a:noAutofit/>
          </a:bodyPr>
          <a:lstStyle/>
          <a:p>
            <a:r>
              <a:rPr lang="en-GB" sz="3600" u="sng" dirty="0">
                <a:solidFill>
                  <a:schemeClr val="accent2"/>
                </a:solidFill>
              </a:rPr>
              <a:t>Priority 1. examples</a:t>
            </a:r>
            <a:br>
              <a:rPr lang="en-GB" sz="3600" dirty="0"/>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endParaRPr lang="en-GB" sz="2400" u="sng" dirty="0">
              <a:solidFill>
                <a:schemeClr val="accent2"/>
              </a:solidFill>
            </a:endParaRPr>
          </a:p>
        </p:txBody>
      </p:sp>
      <p:pic>
        <p:nvPicPr>
          <p:cNvPr id="3" name="Picture 2">
            <a:extLst>
              <a:ext uri="{FF2B5EF4-FFF2-40B4-BE49-F238E27FC236}">
                <a16:creationId xmlns:a16="http://schemas.microsoft.com/office/drawing/2014/main" id="{3F8019AA-C8EA-4B7F-8CAD-2D8EF92D8035}"/>
              </a:ext>
            </a:extLst>
          </p:cNvPr>
          <p:cNvPicPr>
            <a:picLocks noChangeAspect="1"/>
          </p:cNvPicPr>
          <p:nvPr/>
        </p:nvPicPr>
        <p:blipFill>
          <a:blip r:embed="rId2"/>
          <a:stretch>
            <a:fillRect/>
          </a:stretch>
        </p:blipFill>
        <p:spPr>
          <a:xfrm>
            <a:off x="1629916" y="997993"/>
            <a:ext cx="2736304" cy="2052228"/>
          </a:xfrm>
          <a:prstGeom prst="rect">
            <a:avLst/>
          </a:prstGeom>
        </p:spPr>
      </p:pic>
      <p:pic>
        <p:nvPicPr>
          <p:cNvPr id="4" name="Picture 3">
            <a:extLst>
              <a:ext uri="{FF2B5EF4-FFF2-40B4-BE49-F238E27FC236}">
                <a16:creationId xmlns:a16="http://schemas.microsoft.com/office/drawing/2014/main" id="{2DBA67B8-138C-4A68-AE8C-09E9228DCD28}"/>
              </a:ext>
            </a:extLst>
          </p:cNvPr>
          <p:cNvPicPr>
            <a:picLocks noChangeAspect="1"/>
          </p:cNvPicPr>
          <p:nvPr/>
        </p:nvPicPr>
        <p:blipFill>
          <a:blip r:embed="rId3"/>
          <a:stretch>
            <a:fillRect/>
          </a:stretch>
        </p:blipFill>
        <p:spPr>
          <a:xfrm>
            <a:off x="7822606" y="385925"/>
            <a:ext cx="2088232" cy="2784309"/>
          </a:xfrm>
          <a:prstGeom prst="rect">
            <a:avLst/>
          </a:prstGeom>
        </p:spPr>
      </p:pic>
      <p:pic>
        <p:nvPicPr>
          <p:cNvPr id="6" name="Picture 5">
            <a:extLst>
              <a:ext uri="{FF2B5EF4-FFF2-40B4-BE49-F238E27FC236}">
                <a16:creationId xmlns:a16="http://schemas.microsoft.com/office/drawing/2014/main" id="{326716D7-656D-4362-93B1-377958C5BF55}"/>
              </a:ext>
            </a:extLst>
          </p:cNvPr>
          <p:cNvPicPr>
            <a:picLocks noChangeAspect="1"/>
          </p:cNvPicPr>
          <p:nvPr/>
        </p:nvPicPr>
        <p:blipFill>
          <a:blip r:embed="rId4"/>
          <a:stretch>
            <a:fillRect/>
          </a:stretch>
        </p:blipFill>
        <p:spPr>
          <a:xfrm>
            <a:off x="333774" y="4120337"/>
            <a:ext cx="5616622" cy="1821076"/>
          </a:xfrm>
          <a:prstGeom prst="rect">
            <a:avLst/>
          </a:prstGeom>
        </p:spPr>
      </p:pic>
      <p:pic>
        <p:nvPicPr>
          <p:cNvPr id="7" name="Picture 6">
            <a:extLst>
              <a:ext uri="{FF2B5EF4-FFF2-40B4-BE49-F238E27FC236}">
                <a16:creationId xmlns:a16="http://schemas.microsoft.com/office/drawing/2014/main" id="{EA67A069-C9DE-490B-88B1-2FA049D27960}"/>
              </a:ext>
            </a:extLst>
          </p:cNvPr>
          <p:cNvPicPr>
            <a:picLocks noChangeAspect="1"/>
          </p:cNvPicPr>
          <p:nvPr/>
        </p:nvPicPr>
        <p:blipFill>
          <a:blip r:embed="rId5"/>
          <a:stretch>
            <a:fillRect/>
          </a:stretch>
        </p:blipFill>
        <p:spPr>
          <a:xfrm>
            <a:off x="7102524" y="3992382"/>
            <a:ext cx="4029058" cy="1921822"/>
          </a:xfrm>
          <a:prstGeom prst="rect">
            <a:avLst/>
          </a:prstGeom>
        </p:spPr>
      </p:pic>
    </p:spTree>
    <p:extLst>
      <p:ext uri="{BB962C8B-B14F-4D97-AF65-F5344CB8AC3E}">
        <p14:creationId xmlns:p14="http://schemas.microsoft.com/office/powerpoint/2010/main" val="15989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2664296"/>
          </a:xfrm>
        </p:spPr>
        <p:txBody>
          <a:bodyPr>
            <a:noAutofit/>
          </a:bodyPr>
          <a:lstStyle/>
          <a:p>
            <a:r>
              <a:rPr lang="en-GB" sz="3600" u="sng" dirty="0">
                <a:solidFill>
                  <a:schemeClr val="accent2"/>
                </a:solidFill>
              </a:rPr>
              <a:t>Priority 2 – I do, we do, you do teaching. </a:t>
            </a:r>
            <a:br>
              <a:rPr lang="en-GB" sz="3600" dirty="0"/>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endParaRPr lang="en-GB" sz="2400" u="sng" dirty="0">
              <a:solidFill>
                <a:schemeClr val="accent2"/>
              </a:solidFill>
            </a:endParaRPr>
          </a:p>
        </p:txBody>
      </p:sp>
      <p:sp>
        <p:nvSpPr>
          <p:cNvPr id="3" name="TextBox 2">
            <a:extLst>
              <a:ext uri="{FF2B5EF4-FFF2-40B4-BE49-F238E27FC236}">
                <a16:creationId xmlns:a16="http://schemas.microsoft.com/office/drawing/2014/main" id="{8AAE5DAF-0FC8-4810-B92F-9DF78F0CD0EB}"/>
              </a:ext>
            </a:extLst>
          </p:cNvPr>
          <p:cNvSpPr txBox="1"/>
          <p:nvPr/>
        </p:nvSpPr>
        <p:spPr>
          <a:xfrm>
            <a:off x="909836" y="1052736"/>
            <a:ext cx="10873208" cy="369332"/>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53280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2664296"/>
          </a:xfrm>
        </p:spPr>
        <p:txBody>
          <a:bodyPr>
            <a:noAutofit/>
          </a:bodyPr>
          <a:lstStyle/>
          <a:p>
            <a:r>
              <a:rPr lang="en-GB" sz="3600" u="sng" dirty="0">
                <a:solidFill>
                  <a:schemeClr val="accent2"/>
                </a:solidFill>
              </a:rPr>
              <a:t>Priority 2. examples</a:t>
            </a:r>
            <a:br>
              <a:rPr lang="en-GB" sz="3600" dirty="0"/>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endParaRPr lang="en-GB" sz="2400" u="sng" dirty="0">
              <a:solidFill>
                <a:schemeClr val="accent2"/>
              </a:solidFill>
            </a:endParaRPr>
          </a:p>
        </p:txBody>
      </p:sp>
    </p:spTree>
    <p:extLst>
      <p:ext uri="{BB962C8B-B14F-4D97-AF65-F5344CB8AC3E}">
        <p14:creationId xmlns:p14="http://schemas.microsoft.com/office/powerpoint/2010/main" val="257855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577538"/>
          </a:xfrm>
        </p:spPr>
        <p:txBody>
          <a:bodyPr>
            <a:noAutofit/>
          </a:bodyPr>
          <a:lstStyle/>
          <a:p>
            <a:r>
              <a:rPr lang="en-GB" sz="3600" u="sng" dirty="0">
                <a:solidFill>
                  <a:schemeClr val="accent2"/>
                </a:solidFill>
              </a:rPr>
              <a:t>Measuring and Tracking Progress</a:t>
            </a:r>
            <a:endParaRPr lang="en-GB" sz="2400" u="sng" dirty="0">
              <a:solidFill>
                <a:schemeClr val="accent2"/>
              </a:solidFill>
            </a:endParaRPr>
          </a:p>
        </p:txBody>
      </p:sp>
      <p:sp>
        <p:nvSpPr>
          <p:cNvPr id="4" name="TextBox 3">
            <a:extLst>
              <a:ext uri="{FF2B5EF4-FFF2-40B4-BE49-F238E27FC236}">
                <a16:creationId xmlns:a16="http://schemas.microsoft.com/office/drawing/2014/main" id="{437CD498-BF73-41EF-B95F-4F288E19EB4B}"/>
              </a:ext>
            </a:extLst>
          </p:cNvPr>
          <p:cNvSpPr txBox="1"/>
          <p:nvPr/>
        </p:nvSpPr>
        <p:spPr>
          <a:xfrm>
            <a:off x="8398668" y="5378732"/>
            <a:ext cx="3600400" cy="646331"/>
          </a:xfrm>
          <a:prstGeom prst="rect">
            <a:avLst/>
          </a:prstGeom>
          <a:solidFill>
            <a:schemeClr val="accent1">
              <a:lumMod val="40000"/>
              <a:lumOff val="60000"/>
            </a:schemeClr>
          </a:solidFill>
        </p:spPr>
        <p:txBody>
          <a:bodyPr wrap="square" rtlCol="0">
            <a:spAutoFit/>
          </a:bodyPr>
          <a:lstStyle/>
          <a:p>
            <a:pPr algn="ctr"/>
            <a:r>
              <a:rPr lang="en-GB" dirty="0"/>
              <a:t>Data inputted on SIMS on a termly basis</a:t>
            </a:r>
          </a:p>
        </p:txBody>
      </p:sp>
    </p:spTree>
    <p:extLst>
      <p:ext uri="{BB962C8B-B14F-4D97-AF65-F5344CB8AC3E}">
        <p14:creationId xmlns:p14="http://schemas.microsoft.com/office/powerpoint/2010/main" val="353124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577538"/>
          </a:xfrm>
        </p:spPr>
        <p:txBody>
          <a:bodyPr>
            <a:noAutofit/>
          </a:bodyPr>
          <a:lstStyle/>
          <a:p>
            <a:r>
              <a:rPr lang="en-GB" sz="3600" u="sng" dirty="0">
                <a:solidFill>
                  <a:schemeClr val="accent2"/>
                </a:solidFill>
              </a:rPr>
              <a:t>Measuring and Tracking Progress Data</a:t>
            </a:r>
            <a:endParaRPr lang="en-GB" sz="2400" u="sng" dirty="0">
              <a:solidFill>
                <a:schemeClr val="accent2"/>
              </a:solidFill>
            </a:endParaRPr>
          </a:p>
        </p:txBody>
      </p:sp>
    </p:spTree>
    <p:extLst>
      <p:ext uri="{BB962C8B-B14F-4D97-AF65-F5344CB8AC3E}">
        <p14:creationId xmlns:p14="http://schemas.microsoft.com/office/powerpoint/2010/main" val="127214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2664296"/>
          </a:xfrm>
        </p:spPr>
        <p:txBody>
          <a:bodyPr>
            <a:noAutofit/>
          </a:bodyPr>
          <a:lstStyle/>
          <a:p>
            <a:r>
              <a:rPr lang="en-GB" sz="3600" u="sng" dirty="0">
                <a:solidFill>
                  <a:schemeClr val="accent2"/>
                </a:solidFill>
              </a:rPr>
              <a:t>Priority 3 – Based on data evidence. </a:t>
            </a:r>
            <a:br>
              <a:rPr lang="en-GB" sz="3600" dirty="0"/>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br>
              <a:rPr lang="en-GB" sz="2400" u="sng" dirty="0">
                <a:solidFill>
                  <a:schemeClr val="accent2"/>
                </a:solidFill>
              </a:rPr>
            </a:br>
            <a:endParaRPr lang="en-GB" sz="2400" u="sng" dirty="0">
              <a:solidFill>
                <a:schemeClr val="accent2"/>
              </a:solidFill>
            </a:endParaRPr>
          </a:p>
        </p:txBody>
      </p:sp>
    </p:spTree>
    <p:extLst>
      <p:ext uri="{BB962C8B-B14F-4D97-AF65-F5344CB8AC3E}">
        <p14:creationId xmlns:p14="http://schemas.microsoft.com/office/powerpoint/2010/main" val="237431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2244" y="836712"/>
            <a:ext cx="2880320" cy="646331"/>
          </a:xfrm>
          <a:prstGeom prst="rect">
            <a:avLst/>
          </a:prstGeom>
          <a:noFill/>
        </p:spPr>
        <p:txBody>
          <a:bodyPr wrap="square" rtlCol="0">
            <a:spAutoFit/>
          </a:bodyPr>
          <a:lstStyle/>
          <a:p>
            <a:r>
              <a:rPr lang="en-GB" sz="3600" b="1" u="sng"/>
              <a:t>Monitoring:</a:t>
            </a:r>
            <a:endParaRPr lang="en-GB" sz="3600" b="1" u="sng" dirty="0"/>
          </a:p>
        </p:txBody>
      </p:sp>
      <p:sp>
        <p:nvSpPr>
          <p:cNvPr id="6" name="Content Placeholder 2">
            <a:extLst>
              <a:ext uri="{FF2B5EF4-FFF2-40B4-BE49-F238E27FC236}">
                <a16:creationId xmlns:a16="http://schemas.microsoft.com/office/drawing/2014/main" id="{6F689FC0-AE03-4CF1-87E6-87DCE14336AD}"/>
              </a:ext>
            </a:extLst>
          </p:cNvPr>
          <p:cNvSpPr>
            <a:spLocks noGrp="1"/>
          </p:cNvSpPr>
          <p:nvPr>
            <p:ph idx="1"/>
          </p:nvPr>
        </p:nvSpPr>
        <p:spPr>
          <a:xfrm>
            <a:off x="837828" y="1988840"/>
            <a:ext cx="11180984" cy="4343400"/>
          </a:xfrm>
        </p:spPr>
        <p:txBody>
          <a:bodyPr>
            <a:normAutofit/>
          </a:bodyPr>
          <a:lstStyle/>
          <a:p>
            <a:pPr>
              <a:lnSpc>
                <a:spcPct val="100000"/>
              </a:lnSpc>
              <a:buFont typeface="Arial" panose="020B0604020202020204" pitchFamily="34" charset="0"/>
              <a:buChar char="•"/>
            </a:pPr>
            <a:r>
              <a:rPr lang="en-US" sz="2000" b="1" dirty="0"/>
              <a:t>Learning Walk carried out in KS2</a:t>
            </a:r>
          </a:p>
          <a:p>
            <a:pPr>
              <a:lnSpc>
                <a:spcPct val="100000"/>
              </a:lnSpc>
              <a:buFont typeface="Arial" panose="020B0604020202020204" pitchFamily="34" charset="0"/>
              <a:buChar char="•"/>
            </a:pPr>
            <a:r>
              <a:rPr lang="en-US" sz="2000" b="1" dirty="0"/>
              <a:t>Learning Walk carried out in KS1</a:t>
            </a:r>
          </a:p>
          <a:p>
            <a:pPr>
              <a:lnSpc>
                <a:spcPct val="100000"/>
              </a:lnSpc>
              <a:buFont typeface="Arial" panose="020B0604020202020204" pitchFamily="34" charset="0"/>
              <a:buChar char="•"/>
            </a:pPr>
            <a:r>
              <a:rPr lang="en-US" sz="2000" b="1" dirty="0"/>
              <a:t>Book Flick in Autumn</a:t>
            </a:r>
          </a:p>
          <a:p>
            <a:pPr>
              <a:lnSpc>
                <a:spcPct val="100000"/>
              </a:lnSpc>
              <a:buFont typeface="Arial" panose="020B0604020202020204" pitchFamily="34" charset="0"/>
              <a:buChar char="•"/>
            </a:pPr>
            <a:r>
              <a:rPr lang="en-US" sz="2000" b="1" dirty="0"/>
              <a:t>Data monitored from Pupil Progress meetings in Spring term</a:t>
            </a:r>
          </a:p>
          <a:p>
            <a:pPr>
              <a:lnSpc>
                <a:spcPct val="100000"/>
              </a:lnSpc>
              <a:buFont typeface="Arial" panose="020B0604020202020204" pitchFamily="34" charset="0"/>
              <a:buChar char="•"/>
            </a:pPr>
            <a:r>
              <a:rPr lang="en-US" sz="2000" b="1" dirty="0"/>
              <a:t>Marking Policy Check in Autumn</a:t>
            </a:r>
          </a:p>
          <a:p>
            <a:pPr>
              <a:lnSpc>
                <a:spcPct val="100000"/>
              </a:lnSpc>
              <a:buFont typeface="Arial" panose="020B0604020202020204" pitchFamily="34" charset="0"/>
              <a:buChar char="•"/>
            </a:pPr>
            <a:r>
              <a:rPr lang="en-US" sz="2000" b="1" dirty="0"/>
              <a:t>Long Term plans checked against work in books in Autumn</a:t>
            </a:r>
          </a:p>
          <a:p>
            <a:pPr>
              <a:buFont typeface="Arial" panose="020B0604020202020204" pitchFamily="34" charset="0"/>
              <a:buChar char="•"/>
            </a:pPr>
            <a:endParaRPr lang="en-US" sz="2400" dirty="0"/>
          </a:p>
          <a:p>
            <a:endParaRPr lang="en-US" sz="2400" dirty="0"/>
          </a:p>
          <a:p>
            <a:endParaRPr lang="en-US" sz="2400" dirty="0"/>
          </a:p>
        </p:txBody>
      </p:sp>
    </p:spTree>
    <p:extLst>
      <p:ext uri="{BB962C8B-B14F-4D97-AF65-F5344CB8AC3E}">
        <p14:creationId xmlns:p14="http://schemas.microsoft.com/office/powerpoint/2010/main" val="29369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828" y="1988840"/>
            <a:ext cx="11180984" cy="4343400"/>
          </a:xfrm>
        </p:spPr>
        <p:txBody>
          <a:bodyPr>
            <a:normAutofit/>
          </a:bodyPr>
          <a:lstStyle/>
          <a:p>
            <a:pPr>
              <a:lnSpc>
                <a:spcPct val="150000"/>
              </a:lnSpc>
              <a:buFont typeface="Arial" panose="020B0604020202020204" pitchFamily="34" charset="0"/>
              <a:buChar char="•"/>
            </a:pPr>
            <a:r>
              <a:rPr lang="en-US" sz="2000" b="1" dirty="0"/>
              <a:t>Learning Cycle: </a:t>
            </a:r>
            <a:r>
              <a:rPr lang="en-US" sz="2000" dirty="0"/>
              <a:t>Clear opportunities for children to make and see their progress</a:t>
            </a:r>
          </a:p>
          <a:p>
            <a:pPr>
              <a:lnSpc>
                <a:spcPct val="150000"/>
              </a:lnSpc>
              <a:buFont typeface="Arial" panose="020B0604020202020204" pitchFamily="34" charset="0"/>
              <a:buChar char="•"/>
            </a:pPr>
            <a:r>
              <a:rPr lang="en-US" sz="2000" b="1" dirty="0"/>
              <a:t>Raising the profile of Mastering Number: </a:t>
            </a:r>
            <a:r>
              <a:rPr lang="en-US" sz="2000" dirty="0"/>
              <a:t>Clear expectations and guidance for teachers </a:t>
            </a:r>
          </a:p>
          <a:p>
            <a:pPr>
              <a:lnSpc>
                <a:spcPct val="150000"/>
              </a:lnSpc>
              <a:buFont typeface="Arial" panose="020B0604020202020204" pitchFamily="34" charset="0"/>
              <a:buChar char="•"/>
            </a:pPr>
            <a:r>
              <a:rPr lang="en-US" sz="2000" b="1" dirty="0"/>
              <a:t>Assessment: </a:t>
            </a:r>
            <a:r>
              <a:rPr lang="en-US" sz="2000" dirty="0"/>
              <a:t>Clear expectations for data input (Teacher assessment and Puma data) on a termly basis</a:t>
            </a:r>
          </a:p>
          <a:p>
            <a:pPr>
              <a:lnSpc>
                <a:spcPct val="150000"/>
              </a:lnSpc>
              <a:buFont typeface="Arial" panose="020B0604020202020204" pitchFamily="34" charset="0"/>
              <a:buChar char="•"/>
            </a:pPr>
            <a:r>
              <a:rPr lang="en-US" sz="2000" b="1" dirty="0"/>
              <a:t>Marking Policy: </a:t>
            </a:r>
            <a:r>
              <a:rPr lang="en-US" sz="2000" dirty="0"/>
              <a:t>Clear and adapted for KS1 and KS2</a:t>
            </a:r>
          </a:p>
          <a:p>
            <a:pPr>
              <a:buFont typeface="Arial" panose="020B0604020202020204" pitchFamily="34" charset="0"/>
              <a:buChar char="•"/>
            </a:pPr>
            <a:endParaRPr lang="en-US" sz="2400" dirty="0"/>
          </a:p>
          <a:p>
            <a:endParaRPr lang="en-US" sz="2400" dirty="0"/>
          </a:p>
          <a:p>
            <a:endParaRPr lang="en-US" sz="2400" dirty="0"/>
          </a:p>
        </p:txBody>
      </p:sp>
      <p:sp>
        <p:nvSpPr>
          <p:cNvPr id="4" name="TextBox 3"/>
          <p:cNvSpPr txBox="1"/>
          <p:nvPr/>
        </p:nvSpPr>
        <p:spPr>
          <a:xfrm>
            <a:off x="4582244" y="836712"/>
            <a:ext cx="2124236" cy="646331"/>
          </a:xfrm>
          <a:prstGeom prst="rect">
            <a:avLst/>
          </a:prstGeom>
          <a:noFill/>
        </p:spPr>
        <p:txBody>
          <a:bodyPr wrap="square" rtlCol="0">
            <a:spAutoFit/>
          </a:bodyPr>
          <a:lstStyle/>
          <a:p>
            <a:r>
              <a:rPr lang="en-GB" sz="3600" b="1" u="sng" dirty="0"/>
              <a:t>Strengths:</a:t>
            </a:r>
          </a:p>
        </p:txBody>
      </p:sp>
    </p:spTree>
    <p:extLst>
      <p:ext uri="{BB962C8B-B14F-4D97-AF65-F5344CB8AC3E}">
        <p14:creationId xmlns:p14="http://schemas.microsoft.com/office/powerpoint/2010/main" val="120469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86244" cy="3528392"/>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11" name="TextBox 10">
            <a:extLst>
              <a:ext uri="{FF2B5EF4-FFF2-40B4-BE49-F238E27FC236}">
                <a16:creationId xmlns:a16="http://schemas.microsoft.com/office/drawing/2014/main" id="{6DE656B8-AD51-402C-B1D8-71243D0C5750}"/>
              </a:ext>
            </a:extLst>
          </p:cNvPr>
          <p:cNvSpPr txBox="1"/>
          <p:nvPr/>
        </p:nvSpPr>
        <p:spPr>
          <a:xfrm>
            <a:off x="261764" y="1014452"/>
            <a:ext cx="5688632" cy="584775"/>
          </a:xfrm>
          <a:prstGeom prst="rect">
            <a:avLst/>
          </a:prstGeom>
          <a:solidFill>
            <a:schemeClr val="accent1">
              <a:lumMod val="40000"/>
              <a:lumOff val="60000"/>
            </a:schemeClr>
          </a:solidFill>
        </p:spPr>
        <p:txBody>
          <a:bodyPr wrap="square" rtlCol="0">
            <a:spAutoFit/>
          </a:bodyPr>
          <a:lstStyle/>
          <a:p>
            <a:r>
              <a:rPr lang="en-GB" sz="3200" b="1" u="sng" dirty="0"/>
              <a:t>EYFS: Curriculum</a:t>
            </a:r>
          </a:p>
        </p:txBody>
      </p:sp>
      <p:sp>
        <p:nvSpPr>
          <p:cNvPr id="7" name="TextBox 6">
            <a:extLst>
              <a:ext uri="{FF2B5EF4-FFF2-40B4-BE49-F238E27FC236}">
                <a16:creationId xmlns:a16="http://schemas.microsoft.com/office/drawing/2014/main" id="{6516FA86-FFBE-4C03-8E2C-8DF2D2A12C7C}"/>
              </a:ext>
            </a:extLst>
          </p:cNvPr>
          <p:cNvSpPr txBox="1"/>
          <p:nvPr/>
        </p:nvSpPr>
        <p:spPr>
          <a:xfrm>
            <a:off x="1125860" y="1844824"/>
            <a:ext cx="9645140" cy="3693319"/>
          </a:xfrm>
          <a:prstGeom prst="rect">
            <a:avLst/>
          </a:prstGeom>
          <a:noFill/>
        </p:spPr>
        <p:txBody>
          <a:bodyPr wrap="square">
            <a:spAutoFit/>
          </a:bodyPr>
          <a:lstStyle/>
          <a:p>
            <a:r>
              <a:rPr lang="en-GB" dirty="0"/>
              <a:t>EYFS Guidance states:</a:t>
            </a:r>
          </a:p>
          <a:p>
            <a:r>
              <a:rPr lang="en-GB" b="1" dirty="0"/>
              <a:t>Developing a strong grounding in number is essential so that all children develop the necessary building blocks to excel mathematically. </a:t>
            </a:r>
          </a:p>
          <a:p>
            <a:r>
              <a:rPr lang="en-GB" dirty="0"/>
              <a:t>Children should be able to count confidently, develop a deep understanding of the numbers to 10, </a:t>
            </a:r>
            <a:r>
              <a:rPr lang="en-GB" b="1" dirty="0"/>
              <a:t>the relationships between them and the patterns within those numbers</a:t>
            </a:r>
            <a:r>
              <a:rPr lang="en-GB" dirty="0"/>
              <a:t>. </a:t>
            </a:r>
          </a:p>
          <a:p>
            <a:r>
              <a:rPr lang="en-GB" b="1" dirty="0"/>
              <a:t>By providing frequent and varied opportunities to build and apply this understanding </a:t>
            </a:r>
            <a:r>
              <a:rPr lang="en-GB" dirty="0"/>
              <a:t>- such as using manipulatives, including small pebbles and tens frames for organising counting - </a:t>
            </a:r>
            <a:r>
              <a:rPr lang="en-GB" b="1" dirty="0"/>
              <a:t>children will develop a secure base of knowledge and vocabulary from which mastery of mathematics is built</a:t>
            </a:r>
            <a:r>
              <a:rPr lang="en-GB" dirty="0"/>
              <a:t>. </a:t>
            </a:r>
          </a:p>
          <a:p>
            <a:r>
              <a:rPr lang="en-GB" dirty="0"/>
              <a:t>In addition, it is important that the curriculum includes rich opportunities for children to develop their spatial reasoning skills across all areas of mathematics including shape, space and measures. </a:t>
            </a:r>
          </a:p>
          <a:p>
            <a:r>
              <a:rPr lang="en-GB" b="1" dirty="0"/>
              <a:t>It is important that children develop positive attitudes and interests in mathematics, look for patterns and relationships, spot connections, ‘have a go’, </a:t>
            </a:r>
            <a:r>
              <a:rPr lang="en-GB" dirty="0"/>
              <a:t>talk to adults and peers about what they notice and not be afraid to make mistakes. </a:t>
            </a:r>
          </a:p>
        </p:txBody>
      </p:sp>
    </p:spTree>
    <p:extLst>
      <p:ext uri="{BB962C8B-B14F-4D97-AF65-F5344CB8AC3E}">
        <p14:creationId xmlns:p14="http://schemas.microsoft.com/office/powerpoint/2010/main" val="271166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BFA52EE-9DFA-474B-AC8C-C32D1BC7E8EB}"/>
              </a:ext>
            </a:extLst>
          </p:cNvPr>
          <p:cNvSpPr txBox="1">
            <a:spLocks/>
          </p:cNvSpPr>
          <p:nvPr/>
        </p:nvSpPr>
        <p:spPr>
          <a:xfrm>
            <a:off x="514496" y="1628800"/>
            <a:ext cx="11017224" cy="43434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a:lnSpc>
                <a:spcPct val="150000"/>
              </a:lnSpc>
            </a:pPr>
            <a:r>
              <a:rPr lang="en-US" sz="1800" b="1" dirty="0"/>
              <a:t>Continue 2022 Monitoring: </a:t>
            </a:r>
            <a:r>
              <a:rPr lang="en-US" sz="1800" dirty="0"/>
              <a:t>Pupil voice and lesson observations</a:t>
            </a:r>
          </a:p>
          <a:p>
            <a:pPr>
              <a:lnSpc>
                <a:spcPct val="150000"/>
              </a:lnSpc>
            </a:pPr>
            <a:endParaRPr lang="en-US" sz="1800" i="1" dirty="0"/>
          </a:p>
        </p:txBody>
      </p:sp>
      <p:sp>
        <p:nvSpPr>
          <p:cNvPr id="8" name="TextBox 7"/>
          <p:cNvSpPr txBox="1"/>
          <p:nvPr/>
        </p:nvSpPr>
        <p:spPr>
          <a:xfrm>
            <a:off x="3718148" y="692696"/>
            <a:ext cx="4609920" cy="769441"/>
          </a:xfrm>
          <a:prstGeom prst="rect">
            <a:avLst/>
          </a:prstGeom>
          <a:noFill/>
        </p:spPr>
        <p:txBody>
          <a:bodyPr wrap="square" rtlCol="0">
            <a:spAutoFit/>
          </a:bodyPr>
          <a:lstStyle/>
          <a:p>
            <a:pPr algn="ctr"/>
            <a:r>
              <a:rPr lang="en-GB" sz="4400" b="1" u="sng" dirty="0"/>
              <a:t>Next steps:</a:t>
            </a:r>
          </a:p>
        </p:txBody>
      </p:sp>
    </p:spTree>
    <p:extLst>
      <p:ext uri="{BB962C8B-B14F-4D97-AF65-F5344CB8AC3E}">
        <p14:creationId xmlns:p14="http://schemas.microsoft.com/office/powerpoint/2010/main" val="311901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7768" y="3140968"/>
            <a:ext cx="9753600" cy="1636024"/>
          </a:xfrm>
          <a:prstGeom prst="rect">
            <a:avLst/>
          </a:prstGeom>
        </p:spPr>
        <p:txBody>
          <a:bodyPr vert="horz" lIns="91440" tIns="45720" rIns="91440" bIns="45720" rtlCol="0" anchor="b">
            <a:no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pPr algn="ctr"/>
            <a:r>
              <a:rPr lang="en-US" sz="4400" dirty="0"/>
              <a:t>Thank you for your time.</a:t>
            </a:r>
          </a:p>
          <a:p>
            <a:pPr algn="ctr"/>
            <a:endParaRPr lang="en-US" sz="4400" dirty="0"/>
          </a:p>
          <a:p>
            <a:pPr algn="ctr"/>
            <a:endParaRPr lang="en-US" sz="4400" dirty="0"/>
          </a:p>
          <a:p>
            <a:pPr algn="ctr"/>
            <a:r>
              <a:rPr lang="en-US" sz="4400" dirty="0"/>
              <a:t>Do you have any questions?</a:t>
            </a:r>
          </a:p>
        </p:txBody>
      </p:sp>
    </p:spTree>
    <p:extLst>
      <p:ext uri="{BB962C8B-B14F-4D97-AF65-F5344CB8AC3E}">
        <p14:creationId xmlns:p14="http://schemas.microsoft.com/office/powerpoint/2010/main" val="97363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09035" cy="3600400"/>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11" name="TextBox 10">
            <a:extLst>
              <a:ext uri="{FF2B5EF4-FFF2-40B4-BE49-F238E27FC236}">
                <a16:creationId xmlns:a16="http://schemas.microsoft.com/office/drawing/2014/main" id="{6DE656B8-AD51-402C-B1D8-71243D0C5750}"/>
              </a:ext>
            </a:extLst>
          </p:cNvPr>
          <p:cNvSpPr txBox="1"/>
          <p:nvPr/>
        </p:nvSpPr>
        <p:spPr>
          <a:xfrm>
            <a:off x="261764" y="1014452"/>
            <a:ext cx="5256584" cy="584775"/>
          </a:xfrm>
          <a:prstGeom prst="rect">
            <a:avLst/>
          </a:prstGeom>
          <a:solidFill>
            <a:schemeClr val="accent1">
              <a:lumMod val="40000"/>
              <a:lumOff val="60000"/>
            </a:schemeClr>
          </a:solidFill>
        </p:spPr>
        <p:txBody>
          <a:bodyPr wrap="square" rtlCol="0">
            <a:spAutoFit/>
          </a:bodyPr>
          <a:lstStyle/>
          <a:p>
            <a:r>
              <a:rPr lang="en-GB" sz="3200" b="1" u="sng" dirty="0"/>
              <a:t>EYFS: Curriculum (Reception)</a:t>
            </a:r>
          </a:p>
        </p:txBody>
      </p:sp>
      <p:sp>
        <p:nvSpPr>
          <p:cNvPr id="10" name="TextBox 9">
            <a:extLst>
              <a:ext uri="{FF2B5EF4-FFF2-40B4-BE49-F238E27FC236}">
                <a16:creationId xmlns:a16="http://schemas.microsoft.com/office/drawing/2014/main" id="{51F16849-AC57-4C4B-A3E7-86B8EA6A2506}"/>
              </a:ext>
            </a:extLst>
          </p:cNvPr>
          <p:cNvSpPr txBox="1"/>
          <p:nvPr/>
        </p:nvSpPr>
        <p:spPr>
          <a:xfrm>
            <a:off x="4726260" y="4631284"/>
            <a:ext cx="6859523" cy="1323439"/>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2000" dirty="0"/>
              <a:t>Celebration of maths and number in the discovery areas. Leading towards maths books.</a:t>
            </a:r>
          </a:p>
          <a:p>
            <a:pPr marL="285750" indent="-285750">
              <a:buFont typeface="Arial" panose="020B0604020202020204" pitchFamily="34" charset="0"/>
              <a:buChar char="•"/>
            </a:pPr>
            <a:r>
              <a:rPr lang="en-GB" sz="2000" dirty="0"/>
              <a:t>Progression: numbers to 10 &gt; deep understanding of numbers &gt; patterns of the counting system  &gt; number bonds</a:t>
            </a:r>
          </a:p>
        </p:txBody>
      </p:sp>
      <p:sp>
        <p:nvSpPr>
          <p:cNvPr id="13" name="TextBox 12">
            <a:extLst>
              <a:ext uri="{FF2B5EF4-FFF2-40B4-BE49-F238E27FC236}">
                <a16:creationId xmlns:a16="http://schemas.microsoft.com/office/drawing/2014/main" id="{F7F0C48E-7319-4FE2-B4F5-F6245DB8AD43}"/>
              </a:ext>
            </a:extLst>
          </p:cNvPr>
          <p:cNvSpPr txBox="1"/>
          <p:nvPr/>
        </p:nvSpPr>
        <p:spPr>
          <a:xfrm>
            <a:off x="317899" y="1836959"/>
            <a:ext cx="5344466" cy="2585323"/>
          </a:xfrm>
          <a:prstGeom prst="rect">
            <a:avLst/>
          </a:prstGeom>
          <a:noFill/>
        </p:spPr>
        <p:txBody>
          <a:bodyPr wrap="square">
            <a:spAutoFit/>
          </a:bodyPr>
          <a:lstStyle/>
          <a:p>
            <a:r>
              <a:rPr lang="en-GB" b="1" dirty="0"/>
              <a:t>ELG: Number </a:t>
            </a:r>
          </a:p>
          <a:p>
            <a:r>
              <a:rPr lang="en-GB" dirty="0"/>
              <a:t>Children at the expected level of development will: </a:t>
            </a:r>
          </a:p>
          <a:p>
            <a:pPr marL="285750" indent="-285750">
              <a:buFontTx/>
              <a:buChar char="-"/>
            </a:pPr>
            <a:r>
              <a:rPr lang="en-GB" dirty="0"/>
              <a:t>Have a deep understanding of number to 10, including the composition of each number;</a:t>
            </a:r>
          </a:p>
          <a:p>
            <a:pPr marL="285750" indent="-285750">
              <a:buFontTx/>
              <a:buChar char="-"/>
            </a:pPr>
            <a:r>
              <a:rPr lang="en-GB" dirty="0"/>
              <a:t>Subitise (recognise quantities without counting) up to 5; </a:t>
            </a:r>
          </a:p>
          <a:p>
            <a:pPr marL="285750" indent="-285750">
              <a:buFontTx/>
              <a:buChar char="-"/>
            </a:pPr>
            <a:r>
              <a:rPr lang="en-GB" dirty="0"/>
              <a:t>Automatically recall number bonds up to 5 (including subtraction facts) and some number bonds to 10, including double facts. </a:t>
            </a:r>
          </a:p>
        </p:txBody>
      </p:sp>
      <p:pic>
        <p:nvPicPr>
          <p:cNvPr id="5" name="Picture 4">
            <a:extLst>
              <a:ext uri="{FF2B5EF4-FFF2-40B4-BE49-F238E27FC236}">
                <a16:creationId xmlns:a16="http://schemas.microsoft.com/office/drawing/2014/main" id="{956E29D3-8E4A-4B45-9172-629E7A95D9F9}"/>
              </a:ext>
            </a:extLst>
          </p:cNvPr>
          <p:cNvPicPr>
            <a:picLocks noChangeAspect="1"/>
          </p:cNvPicPr>
          <p:nvPr/>
        </p:nvPicPr>
        <p:blipFill>
          <a:blip r:embed="rId2"/>
          <a:stretch>
            <a:fillRect/>
          </a:stretch>
        </p:blipFill>
        <p:spPr>
          <a:xfrm>
            <a:off x="227181" y="4704501"/>
            <a:ext cx="1465716" cy="1465716"/>
          </a:xfrm>
          <a:prstGeom prst="rect">
            <a:avLst/>
          </a:prstGeom>
        </p:spPr>
      </p:pic>
      <p:pic>
        <p:nvPicPr>
          <p:cNvPr id="7" name="Picture 6">
            <a:extLst>
              <a:ext uri="{FF2B5EF4-FFF2-40B4-BE49-F238E27FC236}">
                <a16:creationId xmlns:a16="http://schemas.microsoft.com/office/drawing/2014/main" id="{F232166F-6174-4649-A85E-7F1B3130E719}"/>
              </a:ext>
            </a:extLst>
          </p:cNvPr>
          <p:cNvPicPr>
            <a:picLocks noChangeAspect="1"/>
          </p:cNvPicPr>
          <p:nvPr/>
        </p:nvPicPr>
        <p:blipFill>
          <a:blip r:embed="rId3"/>
          <a:stretch>
            <a:fillRect/>
          </a:stretch>
        </p:blipFill>
        <p:spPr>
          <a:xfrm>
            <a:off x="1773932" y="5301208"/>
            <a:ext cx="2446088" cy="630632"/>
          </a:xfrm>
          <a:prstGeom prst="rect">
            <a:avLst/>
          </a:prstGeom>
        </p:spPr>
      </p:pic>
      <p:sp>
        <p:nvSpPr>
          <p:cNvPr id="15" name="TextBox 14">
            <a:extLst>
              <a:ext uri="{FF2B5EF4-FFF2-40B4-BE49-F238E27FC236}">
                <a16:creationId xmlns:a16="http://schemas.microsoft.com/office/drawing/2014/main" id="{68B0BE85-FC2B-4FED-AEB1-D88A3CC44748}"/>
              </a:ext>
            </a:extLst>
          </p:cNvPr>
          <p:cNvSpPr txBox="1"/>
          <p:nvPr/>
        </p:nvSpPr>
        <p:spPr>
          <a:xfrm>
            <a:off x="5709121" y="1833341"/>
            <a:ext cx="6092686" cy="2308324"/>
          </a:xfrm>
          <a:prstGeom prst="rect">
            <a:avLst/>
          </a:prstGeom>
          <a:noFill/>
        </p:spPr>
        <p:txBody>
          <a:bodyPr wrap="square">
            <a:spAutoFit/>
          </a:bodyPr>
          <a:lstStyle/>
          <a:p>
            <a:r>
              <a:rPr lang="en-GB" b="1" dirty="0"/>
              <a:t>ELG: Numerical Patterns </a:t>
            </a:r>
          </a:p>
          <a:p>
            <a:r>
              <a:rPr lang="en-GB" dirty="0"/>
              <a:t>Children at the expected level of development will: </a:t>
            </a:r>
          </a:p>
          <a:p>
            <a:pPr marL="285750" indent="-285750">
              <a:buFontTx/>
              <a:buChar char="-"/>
            </a:pPr>
            <a:r>
              <a:rPr lang="en-GB" dirty="0"/>
              <a:t>Verbally count beyond 20, recognising the pattern of the counting system; </a:t>
            </a:r>
          </a:p>
          <a:p>
            <a:pPr marL="285750" indent="-285750">
              <a:buFontTx/>
              <a:buChar char="-"/>
            </a:pPr>
            <a:r>
              <a:rPr lang="en-GB" dirty="0"/>
              <a:t>Compare quantities up to 10 in different contexts, recognising when one quantity is greater than, less than or the same as the other quantity; </a:t>
            </a:r>
          </a:p>
          <a:p>
            <a:pPr marL="285750" indent="-285750">
              <a:buFontTx/>
              <a:buChar char="-"/>
            </a:pPr>
            <a:r>
              <a:rPr lang="en-GB" dirty="0"/>
              <a:t>Explore and represent patterns within numbers up to 10.</a:t>
            </a:r>
          </a:p>
        </p:txBody>
      </p:sp>
    </p:spTree>
    <p:extLst>
      <p:ext uri="{BB962C8B-B14F-4D97-AF65-F5344CB8AC3E}">
        <p14:creationId xmlns:p14="http://schemas.microsoft.com/office/powerpoint/2010/main" val="20364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86244" cy="3528392"/>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11" name="TextBox 10">
            <a:extLst>
              <a:ext uri="{FF2B5EF4-FFF2-40B4-BE49-F238E27FC236}">
                <a16:creationId xmlns:a16="http://schemas.microsoft.com/office/drawing/2014/main" id="{6DE656B8-AD51-402C-B1D8-71243D0C5750}"/>
              </a:ext>
            </a:extLst>
          </p:cNvPr>
          <p:cNvSpPr txBox="1"/>
          <p:nvPr/>
        </p:nvSpPr>
        <p:spPr>
          <a:xfrm>
            <a:off x="261764" y="1014452"/>
            <a:ext cx="5688632" cy="584775"/>
          </a:xfrm>
          <a:prstGeom prst="rect">
            <a:avLst/>
          </a:prstGeom>
          <a:solidFill>
            <a:schemeClr val="accent1">
              <a:lumMod val="40000"/>
              <a:lumOff val="60000"/>
            </a:schemeClr>
          </a:solidFill>
        </p:spPr>
        <p:txBody>
          <a:bodyPr wrap="square" rtlCol="0">
            <a:spAutoFit/>
          </a:bodyPr>
          <a:lstStyle/>
          <a:p>
            <a:r>
              <a:rPr lang="en-GB" sz="3200" b="1" u="sng" dirty="0"/>
              <a:t>Key Stage 1 and 2: Curriculum</a:t>
            </a:r>
          </a:p>
        </p:txBody>
      </p:sp>
      <p:sp>
        <p:nvSpPr>
          <p:cNvPr id="6" name="TextBox 5">
            <a:extLst>
              <a:ext uri="{FF2B5EF4-FFF2-40B4-BE49-F238E27FC236}">
                <a16:creationId xmlns:a16="http://schemas.microsoft.com/office/drawing/2014/main" id="{F7001618-9DAC-4BD6-A356-D38908250B63}"/>
              </a:ext>
            </a:extLst>
          </p:cNvPr>
          <p:cNvSpPr txBox="1"/>
          <p:nvPr/>
        </p:nvSpPr>
        <p:spPr>
          <a:xfrm>
            <a:off x="981844" y="2026669"/>
            <a:ext cx="9505056" cy="3416320"/>
          </a:xfrm>
          <a:prstGeom prst="rect">
            <a:avLst/>
          </a:prstGeom>
          <a:noFill/>
        </p:spPr>
        <p:txBody>
          <a:bodyPr wrap="square">
            <a:spAutoFit/>
          </a:bodyPr>
          <a:lstStyle/>
          <a:p>
            <a:r>
              <a:rPr lang="en-GB" dirty="0"/>
              <a:t>The national curriculum for mathematics aims to ensure that all pupils:</a:t>
            </a:r>
          </a:p>
          <a:p>
            <a:endParaRPr lang="en-GB" dirty="0"/>
          </a:p>
          <a:p>
            <a:pPr marL="285750" indent="-285750">
              <a:buFont typeface="Arial" panose="020B0604020202020204" pitchFamily="34" charset="0"/>
              <a:buChar char="•"/>
            </a:pPr>
            <a:r>
              <a:rPr lang="en-GB" dirty="0"/>
              <a:t>become fluent in the fundamentals of mathematics, including through varied and frequent practice with increasingly complex problems over time, so that pupils develop conceptual understanding and the ability to recall and apply knowledge rapidly and accurately.</a:t>
            </a:r>
          </a:p>
          <a:p>
            <a:endParaRPr lang="en-GB" dirty="0"/>
          </a:p>
          <a:p>
            <a:pPr marL="285750" indent="-285750">
              <a:buFont typeface="Arial" panose="020B0604020202020204" pitchFamily="34" charset="0"/>
              <a:buChar char="•"/>
            </a:pPr>
            <a:r>
              <a:rPr lang="en-GB" dirty="0"/>
              <a:t> reason mathematically by following a line of enquiry, conjecturing relationships and generalisations, and developing an argument, justification or proof using mathematical language.</a:t>
            </a:r>
          </a:p>
          <a:p>
            <a:endParaRPr lang="en-GB" dirty="0"/>
          </a:p>
          <a:p>
            <a:pPr marL="285750" indent="-285750">
              <a:buFont typeface="Arial" panose="020B0604020202020204" pitchFamily="34" charset="0"/>
              <a:buChar char="•"/>
            </a:pPr>
            <a:r>
              <a:rPr lang="en-GB" dirty="0"/>
              <a:t>can solve problems by applying their mathematics to a variety of routine and nonroutine problems with increasing sophistication, including breaking down problems into a series of simpler steps and persevering in seeking solutions.</a:t>
            </a:r>
          </a:p>
        </p:txBody>
      </p:sp>
    </p:spTree>
    <p:extLst>
      <p:ext uri="{BB962C8B-B14F-4D97-AF65-F5344CB8AC3E}">
        <p14:creationId xmlns:p14="http://schemas.microsoft.com/office/powerpoint/2010/main" val="2533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892" y="-164184"/>
            <a:ext cx="8786244" cy="3602920"/>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6" name="TextBox 5">
            <a:extLst>
              <a:ext uri="{FF2B5EF4-FFF2-40B4-BE49-F238E27FC236}">
                <a16:creationId xmlns:a16="http://schemas.microsoft.com/office/drawing/2014/main" id="{BD6E4F70-ED56-4982-AAB7-5AB0AB87370B}"/>
              </a:ext>
            </a:extLst>
          </p:cNvPr>
          <p:cNvSpPr txBox="1"/>
          <p:nvPr/>
        </p:nvSpPr>
        <p:spPr>
          <a:xfrm>
            <a:off x="261764" y="908720"/>
            <a:ext cx="5256584" cy="584775"/>
          </a:xfrm>
          <a:prstGeom prst="rect">
            <a:avLst/>
          </a:prstGeom>
          <a:solidFill>
            <a:schemeClr val="accent1">
              <a:lumMod val="40000"/>
              <a:lumOff val="60000"/>
            </a:schemeClr>
          </a:solidFill>
        </p:spPr>
        <p:txBody>
          <a:bodyPr wrap="square" rtlCol="0">
            <a:spAutoFit/>
          </a:bodyPr>
          <a:lstStyle/>
          <a:p>
            <a:r>
              <a:rPr lang="en-GB" sz="3200" b="1" u="sng" dirty="0"/>
              <a:t>Maths Learning Cycle in KS1</a:t>
            </a:r>
          </a:p>
        </p:txBody>
      </p:sp>
      <p:pic>
        <p:nvPicPr>
          <p:cNvPr id="4" name="Picture 3">
            <a:extLst>
              <a:ext uri="{FF2B5EF4-FFF2-40B4-BE49-F238E27FC236}">
                <a16:creationId xmlns:a16="http://schemas.microsoft.com/office/drawing/2014/main" id="{CD7C2E95-294B-4763-87C4-146007B9D997}"/>
              </a:ext>
            </a:extLst>
          </p:cNvPr>
          <p:cNvPicPr>
            <a:picLocks noChangeAspect="1"/>
          </p:cNvPicPr>
          <p:nvPr/>
        </p:nvPicPr>
        <p:blipFill>
          <a:blip r:embed="rId2"/>
          <a:stretch>
            <a:fillRect/>
          </a:stretch>
        </p:blipFill>
        <p:spPr>
          <a:xfrm>
            <a:off x="1396753" y="2060848"/>
            <a:ext cx="9095238" cy="3533333"/>
          </a:xfrm>
          <a:prstGeom prst="rect">
            <a:avLst/>
          </a:prstGeom>
        </p:spPr>
      </p:pic>
      <p:sp>
        <p:nvSpPr>
          <p:cNvPr id="8" name="TextBox 7">
            <a:extLst>
              <a:ext uri="{FF2B5EF4-FFF2-40B4-BE49-F238E27FC236}">
                <a16:creationId xmlns:a16="http://schemas.microsoft.com/office/drawing/2014/main" id="{995114DC-53E8-44F4-868C-829D13DCAD89}"/>
              </a:ext>
            </a:extLst>
          </p:cNvPr>
          <p:cNvSpPr txBox="1"/>
          <p:nvPr/>
        </p:nvSpPr>
        <p:spPr>
          <a:xfrm>
            <a:off x="117748" y="5663768"/>
            <a:ext cx="7488832" cy="646331"/>
          </a:xfrm>
          <a:prstGeom prst="rect">
            <a:avLst/>
          </a:prstGeom>
          <a:solidFill>
            <a:schemeClr val="accent1">
              <a:lumMod val="60000"/>
              <a:lumOff val="40000"/>
            </a:schemeClr>
          </a:solidFill>
        </p:spPr>
        <p:txBody>
          <a:bodyPr wrap="square" rtlCol="0">
            <a:spAutoFit/>
          </a:bodyPr>
          <a:lstStyle/>
          <a:p>
            <a:r>
              <a:rPr lang="en-GB" dirty="0"/>
              <a:t>NC objectives are taught within each year group and worked within our learning cycle for each unit of work.</a:t>
            </a:r>
          </a:p>
        </p:txBody>
      </p:sp>
    </p:spTree>
    <p:extLst>
      <p:ext uri="{BB962C8B-B14F-4D97-AF65-F5344CB8AC3E}">
        <p14:creationId xmlns:p14="http://schemas.microsoft.com/office/powerpoint/2010/main" val="141726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86244" cy="3602920"/>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pic>
        <p:nvPicPr>
          <p:cNvPr id="3" name="Picture 2">
            <a:extLst>
              <a:ext uri="{FF2B5EF4-FFF2-40B4-BE49-F238E27FC236}">
                <a16:creationId xmlns:a16="http://schemas.microsoft.com/office/drawing/2014/main" id="{EF02006E-B481-47C6-BC94-2683675C3074}"/>
              </a:ext>
            </a:extLst>
          </p:cNvPr>
          <p:cNvPicPr>
            <a:picLocks noChangeAspect="1"/>
          </p:cNvPicPr>
          <p:nvPr/>
        </p:nvPicPr>
        <p:blipFill>
          <a:blip r:embed="rId2"/>
          <a:stretch>
            <a:fillRect/>
          </a:stretch>
        </p:blipFill>
        <p:spPr>
          <a:xfrm>
            <a:off x="1308370" y="2033118"/>
            <a:ext cx="9005153" cy="4562611"/>
          </a:xfrm>
          <a:prstGeom prst="rect">
            <a:avLst/>
          </a:prstGeom>
        </p:spPr>
      </p:pic>
      <p:sp>
        <p:nvSpPr>
          <p:cNvPr id="23" name="TextBox 22">
            <a:extLst>
              <a:ext uri="{FF2B5EF4-FFF2-40B4-BE49-F238E27FC236}">
                <a16:creationId xmlns:a16="http://schemas.microsoft.com/office/drawing/2014/main" id="{2BF8F414-9A90-49CC-AB44-D29CFA0A400B}"/>
              </a:ext>
            </a:extLst>
          </p:cNvPr>
          <p:cNvSpPr txBox="1"/>
          <p:nvPr/>
        </p:nvSpPr>
        <p:spPr>
          <a:xfrm>
            <a:off x="261764" y="1014452"/>
            <a:ext cx="5688632" cy="584775"/>
          </a:xfrm>
          <a:prstGeom prst="rect">
            <a:avLst/>
          </a:prstGeom>
          <a:solidFill>
            <a:schemeClr val="accent1">
              <a:lumMod val="40000"/>
              <a:lumOff val="60000"/>
            </a:schemeClr>
          </a:solidFill>
        </p:spPr>
        <p:txBody>
          <a:bodyPr wrap="square" rtlCol="0">
            <a:spAutoFit/>
          </a:bodyPr>
          <a:lstStyle/>
          <a:p>
            <a:r>
              <a:rPr lang="en-GB" sz="3200" b="1" u="sng" dirty="0"/>
              <a:t>Maths Learning Cycle – KS2</a:t>
            </a:r>
          </a:p>
        </p:txBody>
      </p:sp>
      <p:sp>
        <p:nvSpPr>
          <p:cNvPr id="24" name="TextBox 23">
            <a:extLst>
              <a:ext uri="{FF2B5EF4-FFF2-40B4-BE49-F238E27FC236}">
                <a16:creationId xmlns:a16="http://schemas.microsoft.com/office/drawing/2014/main" id="{CF6A1C31-1132-4D9A-B980-A395D802BE30}"/>
              </a:ext>
            </a:extLst>
          </p:cNvPr>
          <p:cNvSpPr txBox="1"/>
          <p:nvPr/>
        </p:nvSpPr>
        <p:spPr>
          <a:xfrm>
            <a:off x="4438229" y="1493007"/>
            <a:ext cx="7488832" cy="646331"/>
          </a:xfrm>
          <a:prstGeom prst="rect">
            <a:avLst/>
          </a:prstGeom>
          <a:solidFill>
            <a:schemeClr val="accent1">
              <a:lumMod val="60000"/>
              <a:lumOff val="40000"/>
            </a:schemeClr>
          </a:solidFill>
        </p:spPr>
        <p:txBody>
          <a:bodyPr wrap="square" rtlCol="0">
            <a:spAutoFit/>
          </a:bodyPr>
          <a:lstStyle/>
          <a:p>
            <a:r>
              <a:rPr lang="en-GB" dirty="0"/>
              <a:t>NC objectives are taught within each year group and worked within our learning cycle for each unit of work.</a:t>
            </a:r>
          </a:p>
        </p:txBody>
      </p:sp>
    </p:spTree>
    <p:extLst>
      <p:ext uri="{BB962C8B-B14F-4D97-AF65-F5344CB8AC3E}">
        <p14:creationId xmlns:p14="http://schemas.microsoft.com/office/powerpoint/2010/main" val="337425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86244" cy="3602920"/>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15" name="TextBox 14">
            <a:extLst>
              <a:ext uri="{FF2B5EF4-FFF2-40B4-BE49-F238E27FC236}">
                <a16:creationId xmlns:a16="http://schemas.microsoft.com/office/drawing/2014/main" id="{1A29DED6-F26B-4518-97DE-F56F10011D1A}"/>
              </a:ext>
            </a:extLst>
          </p:cNvPr>
          <p:cNvSpPr txBox="1"/>
          <p:nvPr/>
        </p:nvSpPr>
        <p:spPr>
          <a:xfrm>
            <a:off x="261764" y="1014452"/>
            <a:ext cx="6264696" cy="584775"/>
          </a:xfrm>
          <a:prstGeom prst="rect">
            <a:avLst/>
          </a:prstGeom>
          <a:solidFill>
            <a:schemeClr val="accent1">
              <a:lumMod val="40000"/>
              <a:lumOff val="60000"/>
            </a:schemeClr>
          </a:solidFill>
        </p:spPr>
        <p:txBody>
          <a:bodyPr wrap="square" rtlCol="0">
            <a:spAutoFit/>
          </a:bodyPr>
          <a:lstStyle/>
          <a:p>
            <a:r>
              <a:rPr lang="en-GB" sz="3200" b="1" u="sng" dirty="0"/>
              <a:t>Progression of Skills Documents</a:t>
            </a:r>
          </a:p>
        </p:txBody>
      </p:sp>
      <p:sp>
        <p:nvSpPr>
          <p:cNvPr id="23" name="TextBox 22">
            <a:extLst>
              <a:ext uri="{FF2B5EF4-FFF2-40B4-BE49-F238E27FC236}">
                <a16:creationId xmlns:a16="http://schemas.microsoft.com/office/drawing/2014/main" id="{3268C805-DA41-40E3-AFC6-FF1007D9B0BD}"/>
              </a:ext>
            </a:extLst>
          </p:cNvPr>
          <p:cNvSpPr txBox="1"/>
          <p:nvPr/>
        </p:nvSpPr>
        <p:spPr>
          <a:xfrm>
            <a:off x="1233872" y="5301208"/>
            <a:ext cx="10585176" cy="923330"/>
          </a:xfrm>
          <a:prstGeom prst="rect">
            <a:avLst/>
          </a:prstGeom>
          <a:solidFill>
            <a:schemeClr val="accent1">
              <a:lumMod val="40000"/>
              <a:lumOff val="60000"/>
            </a:schemeClr>
          </a:solidFill>
        </p:spPr>
        <p:txBody>
          <a:bodyPr wrap="square" rtlCol="0">
            <a:spAutoFit/>
          </a:bodyPr>
          <a:lstStyle/>
          <a:p>
            <a:r>
              <a:rPr lang="en-GB" dirty="0"/>
              <a:t>Progression of skills documents from the NCETM and BHPS Calculation Policies are used to guide staff to know prior learning of the children and the next steps.  This informs teachers planning accordingly.</a:t>
            </a:r>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77FEBA85-9500-404F-85F1-2F2EE4E16F8B}"/>
              </a:ext>
            </a:extLst>
          </p:cNvPr>
          <p:cNvPicPr>
            <a:picLocks noChangeAspect="1"/>
          </p:cNvPicPr>
          <p:nvPr/>
        </p:nvPicPr>
        <p:blipFill>
          <a:blip r:embed="rId2"/>
          <a:stretch>
            <a:fillRect/>
          </a:stretch>
        </p:blipFill>
        <p:spPr>
          <a:xfrm>
            <a:off x="117748" y="1868254"/>
            <a:ext cx="4054565" cy="2749118"/>
          </a:xfrm>
          <a:prstGeom prst="rect">
            <a:avLst/>
          </a:prstGeom>
        </p:spPr>
      </p:pic>
      <p:pic>
        <p:nvPicPr>
          <p:cNvPr id="11" name="Picture 10">
            <a:extLst>
              <a:ext uri="{FF2B5EF4-FFF2-40B4-BE49-F238E27FC236}">
                <a16:creationId xmlns:a16="http://schemas.microsoft.com/office/drawing/2014/main" id="{C0BCB54C-B019-4509-98E4-B87E01D9D0F0}"/>
              </a:ext>
            </a:extLst>
          </p:cNvPr>
          <p:cNvPicPr>
            <a:picLocks noChangeAspect="1"/>
          </p:cNvPicPr>
          <p:nvPr/>
        </p:nvPicPr>
        <p:blipFill>
          <a:blip r:embed="rId3"/>
          <a:stretch>
            <a:fillRect/>
          </a:stretch>
        </p:blipFill>
        <p:spPr>
          <a:xfrm>
            <a:off x="3864976" y="2526927"/>
            <a:ext cx="4308492" cy="2843768"/>
          </a:xfrm>
          <a:prstGeom prst="rect">
            <a:avLst/>
          </a:prstGeom>
        </p:spPr>
      </p:pic>
      <p:pic>
        <p:nvPicPr>
          <p:cNvPr id="14" name="Picture 13">
            <a:extLst>
              <a:ext uri="{FF2B5EF4-FFF2-40B4-BE49-F238E27FC236}">
                <a16:creationId xmlns:a16="http://schemas.microsoft.com/office/drawing/2014/main" id="{D89AA8D9-C051-4B20-BFEA-6BCDB30E218A}"/>
              </a:ext>
            </a:extLst>
          </p:cNvPr>
          <p:cNvPicPr>
            <a:picLocks noChangeAspect="1"/>
          </p:cNvPicPr>
          <p:nvPr/>
        </p:nvPicPr>
        <p:blipFill>
          <a:blip r:embed="rId4"/>
          <a:stretch>
            <a:fillRect/>
          </a:stretch>
        </p:blipFill>
        <p:spPr>
          <a:xfrm>
            <a:off x="7866130" y="819865"/>
            <a:ext cx="4204947" cy="2994432"/>
          </a:xfrm>
          <a:prstGeom prst="rect">
            <a:avLst/>
          </a:prstGeom>
        </p:spPr>
      </p:pic>
    </p:spTree>
    <p:extLst>
      <p:ext uri="{BB962C8B-B14F-4D97-AF65-F5344CB8AC3E}">
        <p14:creationId xmlns:p14="http://schemas.microsoft.com/office/powerpoint/2010/main" val="24039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25" y="260648"/>
            <a:ext cx="8786244" cy="3602920"/>
          </a:xfrm>
        </p:spPr>
        <p:txBody>
          <a:bodyPr>
            <a:noAutofit/>
          </a:bodyPr>
          <a:lstStyle/>
          <a:p>
            <a:r>
              <a:rPr lang="en-GB" sz="4000" u="sng" dirty="0">
                <a:solidFill>
                  <a:schemeClr val="accent2"/>
                </a:solidFill>
              </a:rPr>
              <a:t>How is learning across school sequenced?</a:t>
            </a:r>
            <a:br>
              <a:rPr lang="en-GB" sz="4000" u="sng" dirty="0">
                <a:solidFill>
                  <a:schemeClr val="accent2"/>
                </a:solidFill>
              </a:rPr>
            </a:br>
            <a:br>
              <a:rPr lang="en-GB" sz="40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br>
              <a:rPr lang="en-GB" sz="2800" u="sng" dirty="0">
                <a:solidFill>
                  <a:schemeClr val="accent2"/>
                </a:solidFill>
              </a:rPr>
            </a:br>
            <a:endParaRPr lang="en-GB" sz="2800" u="sng" dirty="0">
              <a:solidFill>
                <a:schemeClr val="accent2"/>
              </a:solidFill>
            </a:endParaRPr>
          </a:p>
        </p:txBody>
      </p:sp>
      <p:sp>
        <p:nvSpPr>
          <p:cNvPr id="23" name="TextBox 22">
            <a:extLst>
              <a:ext uri="{FF2B5EF4-FFF2-40B4-BE49-F238E27FC236}">
                <a16:creationId xmlns:a16="http://schemas.microsoft.com/office/drawing/2014/main" id="{D9711D0F-4120-462C-942A-1A7EF4A6600F}"/>
              </a:ext>
            </a:extLst>
          </p:cNvPr>
          <p:cNvSpPr txBox="1"/>
          <p:nvPr/>
        </p:nvSpPr>
        <p:spPr>
          <a:xfrm>
            <a:off x="8182644" y="1628800"/>
            <a:ext cx="3600400" cy="3970318"/>
          </a:xfrm>
          <a:prstGeom prst="rect">
            <a:avLst/>
          </a:prstGeom>
          <a:solidFill>
            <a:schemeClr val="accent1">
              <a:lumMod val="40000"/>
              <a:lumOff val="60000"/>
            </a:schemeClr>
          </a:solidFill>
        </p:spPr>
        <p:txBody>
          <a:bodyPr wrap="square" rtlCol="0">
            <a:spAutoFit/>
          </a:bodyPr>
          <a:lstStyle/>
          <a:p>
            <a:r>
              <a:rPr lang="en-GB" dirty="0"/>
              <a:t>Long-term plans are constructed and built upon by each year group team.</a:t>
            </a:r>
          </a:p>
          <a:p>
            <a:pPr marL="285750" indent="-285750">
              <a:buFont typeface="Arial" panose="020B0604020202020204" pitchFamily="34" charset="0"/>
              <a:buChar char="•"/>
            </a:pPr>
            <a:endParaRPr lang="en-GB" dirty="0"/>
          </a:p>
          <a:p>
            <a:r>
              <a:rPr lang="en-GB" dirty="0"/>
              <a:t>These include:</a:t>
            </a:r>
          </a:p>
          <a:p>
            <a:pPr marL="285750" indent="-285750">
              <a:buFont typeface="Arial" panose="020B0604020202020204" pitchFamily="34" charset="0"/>
              <a:buChar char="•"/>
            </a:pPr>
            <a:r>
              <a:rPr lang="en-GB" dirty="0"/>
              <a:t>key objectives taught from the National Curriculum</a:t>
            </a:r>
          </a:p>
          <a:p>
            <a:pPr marL="285750" indent="-285750">
              <a:buFont typeface="Arial" panose="020B0604020202020204" pitchFamily="34" charset="0"/>
              <a:buChar char="•"/>
            </a:pPr>
            <a:r>
              <a:rPr lang="en-GB" dirty="0"/>
              <a:t>White Rose Maths LTPs and MTPs used by all staff from EYFS – KS2</a:t>
            </a:r>
          </a:p>
          <a:p>
            <a:pPr marL="285750" indent="-285750">
              <a:buFont typeface="Arial" panose="020B0604020202020204" pitchFamily="34" charset="0"/>
              <a:buChar char="•"/>
            </a:pPr>
            <a:r>
              <a:rPr lang="en-GB" dirty="0"/>
              <a:t>NCETM Resources used throughout school.</a:t>
            </a:r>
          </a:p>
          <a:p>
            <a:pPr marL="285750" indent="-285750">
              <a:buFont typeface="Arial" panose="020B0604020202020204" pitchFamily="34" charset="0"/>
              <a:buChar char="•"/>
            </a:pPr>
            <a:r>
              <a:rPr lang="en-GB" dirty="0"/>
              <a:t>NCETM Mastering number used in </a:t>
            </a:r>
            <a:r>
              <a:rPr lang="en-GB" dirty="0" err="1"/>
              <a:t>Yr</a:t>
            </a:r>
            <a:r>
              <a:rPr lang="en-GB" dirty="0"/>
              <a:t> R – </a:t>
            </a:r>
            <a:r>
              <a:rPr lang="en-GB" dirty="0" err="1"/>
              <a:t>Yr</a:t>
            </a:r>
            <a:r>
              <a:rPr lang="en-GB" dirty="0"/>
              <a:t> 2</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261E3D26-9750-43CC-B78E-F0CB0C226298}"/>
              </a:ext>
            </a:extLst>
          </p:cNvPr>
          <p:cNvPicPr>
            <a:picLocks noChangeAspect="1"/>
          </p:cNvPicPr>
          <p:nvPr/>
        </p:nvPicPr>
        <p:blipFill>
          <a:blip r:embed="rId2"/>
          <a:stretch>
            <a:fillRect/>
          </a:stretch>
        </p:blipFill>
        <p:spPr>
          <a:xfrm>
            <a:off x="2234743" y="1268760"/>
            <a:ext cx="3542876" cy="2492896"/>
          </a:xfrm>
          <a:prstGeom prst="rect">
            <a:avLst/>
          </a:prstGeom>
        </p:spPr>
      </p:pic>
      <p:pic>
        <p:nvPicPr>
          <p:cNvPr id="7" name="Picture 6">
            <a:extLst>
              <a:ext uri="{FF2B5EF4-FFF2-40B4-BE49-F238E27FC236}">
                <a16:creationId xmlns:a16="http://schemas.microsoft.com/office/drawing/2014/main" id="{96D4C024-164C-4A88-991F-55D14477495E}"/>
              </a:ext>
            </a:extLst>
          </p:cNvPr>
          <p:cNvPicPr>
            <a:picLocks noChangeAspect="1"/>
          </p:cNvPicPr>
          <p:nvPr/>
        </p:nvPicPr>
        <p:blipFill>
          <a:blip r:embed="rId3"/>
          <a:stretch>
            <a:fillRect/>
          </a:stretch>
        </p:blipFill>
        <p:spPr>
          <a:xfrm>
            <a:off x="141370" y="3928064"/>
            <a:ext cx="3600400" cy="2670626"/>
          </a:xfrm>
          <a:prstGeom prst="rect">
            <a:avLst/>
          </a:prstGeom>
        </p:spPr>
      </p:pic>
      <p:pic>
        <p:nvPicPr>
          <p:cNvPr id="9" name="Picture 8">
            <a:extLst>
              <a:ext uri="{FF2B5EF4-FFF2-40B4-BE49-F238E27FC236}">
                <a16:creationId xmlns:a16="http://schemas.microsoft.com/office/drawing/2014/main" id="{1EF57597-F90F-4200-B60F-76F8D67FE981}"/>
              </a:ext>
            </a:extLst>
          </p:cNvPr>
          <p:cNvPicPr>
            <a:picLocks noChangeAspect="1"/>
          </p:cNvPicPr>
          <p:nvPr/>
        </p:nvPicPr>
        <p:blipFill>
          <a:blip r:embed="rId4"/>
          <a:stretch>
            <a:fillRect/>
          </a:stretch>
        </p:blipFill>
        <p:spPr>
          <a:xfrm>
            <a:off x="3934974" y="4016375"/>
            <a:ext cx="4172893" cy="2494003"/>
          </a:xfrm>
          <a:prstGeom prst="rect">
            <a:avLst/>
          </a:prstGeom>
        </p:spPr>
      </p:pic>
    </p:spTree>
    <p:extLst>
      <p:ext uri="{BB962C8B-B14F-4D97-AF65-F5344CB8AC3E}">
        <p14:creationId xmlns:p14="http://schemas.microsoft.com/office/powerpoint/2010/main" val="8206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7166"/>
            <a:ext cx="11667316" cy="577538"/>
          </a:xfrm>
        </p:spPr>
        <p:txBody>
          <a:bodyPr>
            <a:noAutofit/>
          </a:bodyPr>
          <a:lstStyle/>
          <a:p>
            <a:r>
              <a:rPr lang="en-GB" sz="3600" u="sng" dirty="0">
                <a:solidFill>
                  <a:schemeClr val="accent2"/>
                </a:solidFill>
              </a:rPr>
              <a:t>Measuring and Tracking Progress in the EYFS</a:t>
            </a:r>
            <a:endParaRPr lang="en-GB" sz="2400" u="sng" dirty="0">
              <a:solidFill>
                <a:schemeClr val="accent2"/>
              </a:solidFill>
            </a:endParaRPr>
          </a:p>
        </p:txBody>
      </p:sp>
      <p:sp>
        <p:nvSpPr>
          <p:cNvPr id="3" name="TextBox 2">
            <a:extLst>
              <a:ext uri="{FF2B5EF4-FFF2-40B4-BE49-F238E27FC236}">
                <a16:creationId xmlns:a16="http://schemas.microsoft.com/office/drawing/2014/main" id="{87E96290-1CE4-4A19-95A4-CA0C445F54CF}"/>
              </a:ext>
            </a:extLst>
          </p:cNvPr>
          <p:cNvSpPr txBox="1"/>
          <p:nvPr/>
        </p:nvSpPr>
        <p:spPr>
          <a:xfrm>
            <a:off x="6598468" y="4085511"/>
            <a:ext cx="4788532" cy="2585323"/>
          </a:xfrm>
          <a:prstGeom prst="rect">
            <a:avLst/>
          </a:prstGeom>
          <a:solidFill>
            <a:schemeClr val="accent1">
              <a:lumMod val="40000"/>
              <a:lumOff val="60000"/>
            </a:schemeClr>
          </a:solidFill>
        </p:spPr>
        <p:txBody>
          <a:bodyPr wrap="square" rtlCol="0">
            <a:spAutoFit/>
          </a:bodyPr>
          <a:lstStyle/>
          <a:p>
            <a:r>
              <a:rPr lang="en-GB" dirty="0"/>
              <a:t>All children upon entry to BHPS complete a Baseline Assessment.  This data is stored by the government and used by </a:t>
            </a:r>
            <a:r>
              <a:rPr lang="en-GB" dirty="0" err="1"/>
              <a:t>Yr</a:t>
            </a:r>
            <a:r>
              <a:rPr lang="en-GB" dirty="0"/>
              <a:t> R Teachers to assess prior knowledge before entry to school.</a:t>
            </a:r>
          </a:p>
          <a:p>
            <a:endParaRPr lang="en-GB" dirty="0"/>
          </a:p>
          <a:p>
            <a:r>
              <a:rPr lang="en-GB" dirty="0"/>
              <a:t>Children are then assessed throughout EYFS according to ELG and Development Matters documents to guide next steps of learning.</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A37EF45D-8EA6-45D6-A5B0-DDB9AFC32666}"/>
              </a:ext>
            </a:extLst>
          </p:cNvPr>
          <p:cNvPicPr>
            <a:picLocks noChangeAspect="1"/>
          </p:cNvPicPr>
          <p:nvPr/>
        </p:nvPicPr>
        <p:blipFill>
          <a:blip r:embed="rId2"/>
          <a:stretch>
            <a:fillRect/>
          </a:stretch>
        </p:blipFill>
        <p:spPr>
          <a:xfrm>
            <a:off x="1629916" y="1484784"/>
            <a:ext cx="8665107" cy="4633386"/>
          </a:xfrm>
          <a:prstGeom prst="rect">
            <a:avLst/>
          </a:prstGeom>
        </p:spPr>
      </p:pic>
      <p:sp>
        <p:nvSpPr>
          <p:cNvPr id="5" name="TextBox 4">
            <a:extLst>
              <a:ext uri="{FF2B5EF4-FFF2-40B4-BE49-F238E27FC236}">
                <a16:creationId xmlns:a16="http://schemas.microsoft.com/office/drawing/2014/main" id="{69AEE5FB-D31F-4801-99C6-979236212F3B}"/>
              </a:ext>
            </a:extLst>
          </p:cNvPr>
          <p:cNvSpPr txBox="1"/>
          <p:nvPr/>
        </p:nvSpPr>
        <p:spPr>
          <a:xfrm>
            <a:off x="1631652" y="859074"/>
            <a:ext cx="3600400" cy="369332"/>
          </a:xfrm>
          <a:prstGeom prst="rect">
            <a:avLst/>
          </a:prstGeom>
          <a:solidFill>
            <a:schemeClr val="accent1">
              <a:lumMod val="40000"/>
              <a:lumOff val="60000"/>
            </a:schemeClr>
          </a:solidFill>
        </p:spPr>
        <p:txBody>
          <a:bodyPr wrap="square" rtlCol="0">
            <a:spAutoFit/>
          </a:bodyPr>
          <a:lstStyle/>
          <a:p>
            <a:pPr algn="ctr"/>
            <a:r>
              <a:rPr lang="en-GB" dirty="0"/>
              <a:t>Reception Baseline Assessment</a:t>
            </a:r>
          </a:p>
        </p:txBody>
      </p:sp>
      <p:sp>
        <p:nvSpPr>
          <p:cNvPr id="6" name="TextBox 5">
            <a:extLst>
              <a:ext uri="{FF2B5EF4-FFF2-40B4-BE49-F238E27FC236}">
                <a16:creationId xmlns:a16="http://schemas.microsoft.com/office/drawing/2014/main" id="{EA6A90CC-E74C-4442-AB84-308137169D8F}"/>
              </a:ext>
            </a:extLst>
          </p:cNvPr>
          <p:cNvSpPr txBox="1"/>
          <p:nvPr/>
        </p:nvSpPr>
        <p:spPr>
          <a:xfrm>
            <a:off x="6694623" y="856370"/>
            <a:ext cx="3600400" cy="369332"/>
          </a:xfrm>
          <a:prstGeom prst="rect">
            <a:avLst/>
          </a:prstGeom>
          <a:solidFill>
            <a:schemeClr val="accent1">
              <a:lumMod val="40000"/>
              <a:lumOff val="60000"/>
            </a:schemeClr>
          </a:solidFill>
        </p:spPr>
        <p:txBody>
          <a:bodyPr wrap="square" rtlCol="0">
            <a:spAutoFit/>
          </a:bodyPr>
          <a:lstStyle/>
          <a:p>
            <a:pPr algn="ctr"/>
            <a:r>
              <a:rPr lang="en-GB" dirty="0"/>
              <a:t>Reception Tracker Grid</a:t>
            </a:r>
          </a:p>
        </p:txBody>
      </p:sp>
    </p:spTree>
    <p:extLst>
      <p:ext uri="{BB962C8B-B14F-4D97-AF65-F5344CB8AC3E}">
        <p14:creationId xmlns:p14="http://schemas.microsoft.com/office/powerpoint/2010/main" val="113578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1184</TotalTime>
  <Words>1201</Words>
  <Application>Microsoft Office PowerPoint</Application>
  <PresentationFormat>Custom</PresentationFormat>
  <Paragraphs>93</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Muli</vt:lpstr>
      <vt:lpstr>Retrospect</vt:lpstr>
      <vt:lpstr>Maths – One Voice</vt:lpstr>
      <vt:lpstr>How is learning across school sequenced?        </vt:lpstr>
      <vt:lpstr>How is learning across school sequenced?        </vt:lpstr>
      <vt:lpstr>How is learning across school sequenced?        </vt:lpstr>
      <vt:lpstr>How is learning across school sequenced?       </vt:lpstr>
      <vt:lpstr>How is learning across school sequenced?        </vt:lpstr>
      <vt:lpstr>How is learning across school sequenced?        </vt:lpstr>
      <vt:lpstr>How is learning across school sequenced?        </vt:lpstr>
      <vt:lpstr>Measuring and Tracking Progress in the EYFS</vt:lpstr>
      <vt:lpstr>Measuring and Tracking Progress</vt:lpstr>
      <vt:lpstr>  Priority 1: Implement and Embed NCETM Mastering Number in EYFS &amp; KS1 .        </vt:lpstr>
      <vt:lpstr>Priority 1. examples       </vt:lpstr>
      <vt:lpstr>Priority 2 – I do, we do, you do teaching.        </vt:lpstr>
      <vt:lpstr>Priority 2. examples       </vt:lpstr>
      <vt:lpstr>Measuring and Tracking Progress</vt:lpstr>
      <vt:lpstr>Measuring and Tracking Progress Data</vt:lpstr>
      <vt:lpstr>Priority 3 – Based on data evidence.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deep dive</dc:title>
  <dc:creator>Luke Redfearn</dc:creator>
  <cp:lastModifiedBy>Mrs Lomas</cp:lastModifiedBy>
  <cp:revision>111</cp:revision>
  <dcterms:created xsi:type="dcterms:W3CDTF">2021-06-15T11:03:18Z</dcterms:created>
  <dcterms:modified xsi:type="dcterms:W3CDTF">2022-02-09T08:39:01Z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