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0" roundtripDataSignature="AMtx7mhL4G5MJCcQF83DZHDMxQcgW+PJ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ba8ba82b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g2ba8ba82ba8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 name="Google Shape;14;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25"/>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6"/>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6" name="Google Shape;76;p26"/>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1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1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0" name="Google Shape;20;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1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1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1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2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2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2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2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23"/>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23"/>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24"/>
          <p:cNvSpPr/>
          <p:nvPr>
            <p:ph idx="2" type="pic"/>
          </p:nvPr>
        </p:nvSpPr>
        <p:spPr>
          <a:xfrm>
            <a:off x="1792288" y="612775"/>
            <a:ext cx="5486400" cy="4114800"/>
          </a:xfrm>
          <a:prstGeom prst="rect">
            <a:avLst/>
          </a:prstGeom>
          <a:noFill/>
          <a:ln>
            <a:noFill/>
          </a:ln>
        </p:spPr>
      </p:sp>
      <p:sp>
        <p:nvSpPr>
          <p:cNvPr id="64" name="Google Shape;64;p2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7" name="Google Shape;7;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C:\Users\staff\Desktop\UJ.jpg" id="84" name="Google Shape;84;p1"/>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85" name="Google Shape;85;p1"/>
          <p:cNvSpPr txBox="1"/>
          <p:nvPr/>
        </p:nvSpPr>
        <p:spPr>
          <a:xfrm>
            <a:off x="107504" y="981075"/>
            <a:ext cx="8712968" cy="430887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GB" sz="8000" u="none" cap="none" strike="noStrike">
                <a:solidFill>
                  <a:schemeClr val="dk1"/>
                </a:solidFill>
                <a:latin typeface="Comic Sans MS"/>
                <a:ea typeface="Comic Sans MS"/>
                <a:cs typeface="Comic Sans MS"/>
                <a:sym typeface="Comic Sans MS"/>
              </a:rPr>
              <a:t>British Values</a:t>
            </a:r>
            <a:endParaRPr/>
          </a:p>
          <a:p>
            <a:pPr indent="0" lvl="0" marL="0" marR="0" rtl="0" algn="ctr">
              <a:spcBef>
                <a:spcPts val="0"/>
              </a:spcBef>
              <a:spcAft>
                <a:spcPts val="0"/>
              </a:spcAft>
              <a:buNone/>
            </a:pPr>
            <a:r>
              <a:rPr b="1" i="0" lang="en-GB" sz="8000" u="none" cap="none" strike="noStrike">
                <a:solidFill>
                  <a:schemeClr val="dk1"/>
                </a:solidFill>
                <a:latin typeface="Comic Sans MS"/>
                <a:ea typeface="Comic Sans MS"/>
                <a:cs typeface="Comic Sans MS"/>
                <a:sym typeface="Comic Sans MS"/>
              </a:rPr>
              <a:t>Assembly</a:t>
            </a:r>
            <a:endParaRPr/>
          </a:p>
          <a:p>
            <a:pPr indent="0" lvl="0" marL="0" marR="0" rtl="0" algn="l">
              <a:spcBef>
                <a:spcPts val="0"/>
              </a:spcBef>
              <a:spcAft>
                <a:spcPts val="0"/>
              </a:spcAft>
              <a:buNone/>
            </a:pPr>
            <a:r>
              <a:t/>
            </a:r>
            <a:endParaRPr b="1" i="0" sz="6000" u="none" cap="none" strike="noStrike">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By your School Councillors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pic>
        <p:nvPicPr>
          <p:cNvPr descr="C:\Users\staff\Desktop\UJ.jpg" id="144" name="Google Shape;144;p10"/>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45" name="Google Shape;145;p10"/>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GB">
                <a:latin typeface="Comic Sans MS"/>
                <a:ea typeface="Comic Sans MS"/>
                <a:cs typeface="Comic Sans MS"/>
                <a:sym typeface="Comic Sans MS"/>
              </a:rPr>
              <a:t>British values </a:t>
            </a:r>
            <a:endParaRPr/>
          </a:p>
        </p:txBody>
      </p:sp>
      <p:sp>
        <p:nvSpPr>
          <p:cNvPr id="146" name="Google Shape;146;p10"/>
          <p:cNvSpPr txBox="1"/>
          <p:nvPr>
            <p:ph idx="1" type="body"/>
          </p:nvPr>
        </p:nvSpPr>
        <p:spPr>
          <a:xfrm>
            <a:off x="468313" y="1196975"/>
            <a:ext cx="8675687" cy="566102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5200"/>
              <a:buNone/>
            </a:pPr>
            <a:r>
              <a:rPr b="1" lang="en-GB" sz="5200">
                <a:latin typeface="Comic Sans MS"/>
                <a:ea typeface="Comic Sans MS"/>
                <a:cs typeface="Comic Sans MS"/>
                <a:sym typeface="Comic Sans MS"/>
              </a:rPr>
              <a:t>Individual Liberty</a:t>
            </a:r>
            <a:endParaRPr/>
          </a:p>
          <a:p>
            <a:pPr indent="0" lvl="0" marL="0" rtl="0" algn="l">
              <a:spcBef>
                <a:spcPts val="800"/>
              </a:spcBef>
              <a:spcAft>
                <a:spcPts val="0"/>
              </a:spcAft>
              <a:buClr>
                <a:schemeClr val="dk1"/>
              </a:buClr>
              <a:buSzPts val="4000"/>
              <a:buFont typeface="Arial"/>
              <a:buNone/>
            </a:pPr>
            <a:r>
              <a:rPr lang="en-GB" sz="4000">
                <a:latin typeface="Comic Sans MS"/>
                <a:ea typeface="Comic Sans MS"/>
                <a:cs typeface="Comic Sans MS"/>
                <a:sym typeface="Comic Sans MS"/>
              </a:rPr>
              <a:t>In Britain, as long as we do not break the law, we can live as we choose to and have our own opinions about things. (But if our opinions result in discrimination, this is illegal). </a:t>
            </a:r>
            <a:endParaRPr/>
          </a:p>
          <a:p>
            <a:pPr indent="-342900" lvl="0" marL="342900" rtl="0" algn="l">
              <a:spcBef>
                <a:spcPts val="800"/>
              </a:spcBef>
              <a:spcAft>
                <a:spcPts val="0"/>
              </a:spcAft>
              <a:buClr>
                <a:schemeClr val="dk1"/>
              </a:buClr>
              <a:buSzPts val="4000"/>
              <a:buFont typeface="Arial"/>
              <a:buNone/>
            </a:pPr>
            <a:r>
              <a:t/>
            </a:r>
            <a:endParaRPr b="1" sz="4000">
              <a:latin typeface="Comic Sans MS"/>
              <a:ea typeface="Comic Sans MS"/>
              <a:cs typeface="Comic Sans MS"/>
              <a:sym typeface="Comic Sans M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pic>
        <p:nvPicPr>
          <p:cNvPr descr="C:\Users\staff\Desktop\UJ.jpg" id="151" name="Google Shape;151;p11"/>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52" name="Google Shape;152;p11"/>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GB">
                <a:latin typeface="Comic Sans MS"/>
                <a:ea typeface="Comic Sans MS"/>
                <a:cs typeface="Comic Sans MS"/>
                <a:sym typeface="Comic Sans MS"/>
              </a:rPr>
              <a:t>British values </a:t>
            </a:r>
            <a:endParaRPr/>
          </a:p>
        </p:txBody>
      </p:sp>
      <p:sp>
        <p:nvSpPr>
          <p:cNvPr id="153" name="Google Shape;153;p11"/>
          <p:cNvSpPr txBox="1"/>
          <p:nvPr>
            <p:ph idx="1" type="body"/>
          </p:nvPr>
        </p:nvSpPr>
        <p:spPr>
          <a:xfrm>
            <a:off x="0" y="1196975"/>
            <a:ext cx="9144000" cy="566102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5200"/>
              <a:buNone/>
            </a:pPr>
            <a:r>
              <a:rPr b="1" lang="en-GB" sz="5200">
                <a:latin typeface="Comic Sans MS"/>
                <a:ea typeface="Comic Sans MS"/>
                <a:cs typeface="Comic Sans MS"/>
                <a:sym typeface="Comic Sans MS"/>
              </a:rPr>
              <a:t>Mutual Respect</a:t>
            </a:r>
            <a:endParaRPr/>
          </a:p>
          <a:p>
            <a:pPr indent="0" lvl="0" marL="0" rtl="0" algn="l">
              <a:spcBef>
                <a:spcPts val="720"/>
              </a:spcBef>
              <a:spcAft>
                <a:spcPts val="0"/>
              </a:spcAft>
              <a:buClr>
                <a:schemeClr val="dk1"/>
              </a:buClr>
              <a:buSzPts val="3600"/>
              <a:buFont typeface="Arial"/>
              <a:buNone/>
            </a:pPr>
            <a:r>
              <a:rPr lang="en-GB" sz="3600">
                <a:latin typeface="Comic Sans MS"/>
                <a:ea typeface="Comic Sans MS"/>
                <a:cs typeface="Comic Sans MS"/>
                <a:sym typeface="Comic Sans MS"/>
              </a:rPr>
              <a:t>We might not always agree with other people, but we try to show respect for their thoughts and feelings.</a:t>
            </a:r>
            <a:endParaRPr/>
          </a:p>
          <a:p>
            <a:pPr indent="0" lvl="0" marL="0" rtl="0" algn="l">
              <a:spcBef>
                <a:spcPts val="720"/>
              </a:spcBef>
              <a:spcAft>
                <a:spcPts val="0"/>
              </a:spcAft>
              <a:buClr>
                <a:schemeClr val="dk1"/>
              </a:buClr>
              <a:buSzPts val="3600"/>
              <a:buFont typeface="Arial"/>
              <a:buNone/>
            </a:pPr>
            <a:r>
              <a:rPr lang="en-GB" sz="3600">
                <a:latin typeface="Comic Sans MS"/>
                <a:ea typeface="Comic Sans MS"/>
                <a:cs typeface="Comic Sans MS"/>
                <a:sym typeface="Comic Sans MS"/>
              </a:rPr>
              <a:t>We can give respect to others and we can expect other people to show us respect.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descr="C:\Users\staff\Desktop\UJ.jpg" id="158" name="Google Shape;158;p12"/>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59" name="Google Shape;159;p12"/>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GB">
                <a:latin typeface="Comic Sans MS"/>
                <a:ea typeface="Comic Sans MS"/>
                <a:cs typeface="Comic Sans MS"/>
                <a:sym typeface="Comic Sans MS"/>
              </a:rPr>
              <a:t>British values </a:t>
            </a:r>
            <a:endParaRPr/>
          </a:p>
        </p:txBody>
      </p:sp>
      <p:sp>
        <p:nvSpPr>
          <p:cNvPr id="160" name="Google Shape;160;p12"/>
          <p:cNvSpPr txBox="1"/>
          <p:nvPr>
            <p:ph idx="1" type="body"/>
          </p:nvPr>
        </p:nvSpPr>
        <p:spPr>
          <a:xfrm>
            <a:off x="0" y="1196975"/>
            <a:ext cx="9144000" cy="566102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5400"/>
              <a:buNone/>
            </a:pPr>
            <a:r>
              <a:rPr b="1" lang="en-GB" sz="5400">
                <a:latin typeface="Comic Sans MS"/>
                <a:ea typeface="Comic Sans MS"/>
                <a:cs typeface="Comic Sans MS"/>
                <a:sym typeface="Comic Sans MS"/>
              </a:rPr>
              <a:t>Tolerance of those of different faiths and beliefs</a:t>
            </a:r>
            <a:endParaRPr/>
          </a:p>
          <a:p>
            <a:pPr indent="0" lvl="0" marL="0" rtl="0" algn="l">
              <a:spcBef>
                <a:spcPts val="800"/>
              </a:spcBef>
              <a:spcAft>
                <a:spcPts val="0"/>
              </a:spcAft>
              <a:buClr>
                <a:schemeClr val="dk1"/>
              </a:buClr>
              <a:buSzPts val="4000"/>
              <a:buFont typeface="Arial"/>
              <a:buNone/>
            </a:pPr>
            <a:r>
              <a:rPr lang="en-GB" sz="4000">
                <a:latin typeface="Comic Sans MS"/>
                <a:ea typeface="Comic Sans MS"/>
                <a:cs typeface="Comic Sans MS"/>
                <a:sym typeface="Comic Sans MS"/>
              </a:rPr>
              <a:t>In Britain we accept that other people might have different beliefs than ours and they may believe in different religions.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pic>
        <p:nvPicPr>
          <p:cNvPr descr="C:\Users\staff\Desktop\UJ.jpg" id="165" name="Google Shape;165;p13"/>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66" name="Google Shape;166;p13"/>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GB">
                <a:latin typeface="Comic Sans MS"/>
                <a:ea typeface="Comic Sans MS"/>
                <a:cs typeface="Comic Sans MS"/>
                <a:sym typeface="Comic Sans MS"/>
              </a:rPr>
              <a:t>Let’s look at that list of </a:t>
            </a:r>
            <a:br>
              <a:rPr lang="en-GB">
                <a:latin typeface="Comic Sans MS"/>
                <a:ea typeface="Comic Sans MS"/>
                <a:cs typeface="Comic Sans MS"/>
                <a:sym typeface="Comic Sans MS"/>
              </a:rPr>
            </a:br>
            <a:r>
              <a:rPr b="1" lang="en-GB">
                <a:latin typeface="Comic Sans MS"/>
                <a:ea typeface="Comic Sans MS"/>
                <a:cs typeface="Comic Sans MS"/>
                <a:sym typeface="Comic Sans MS"/>
              </a:rPr>
              <a:t>British Values </a:t>
            </a:r>
            <a:r>
              <a:rPr lang="en-GB">
                <a:latin typeface="Comic Sans MS"/>
                <a:ea typeface="Comic Sans MS"/>
                <a:cs typeface="Comic Sans MS"/>
                <a:sym typeface="Comic Sans MS"/>
              </a:rPr>
              <a:t>again:</a:t>
            </a:r>
            <a:endParaRPr/>
          </a:p>
        </p:txBody>
      </p:sp>
      <p:sp>
        <p:nvSpPr>
          <p:cNvPr id="167" name="Google Shape;167;p13"/>
          <p:cNvSpPr txBox="1"/>
          <p:nvPr>
            <p:ph idx="1" type="body"/>
          </p:nvPr>
        </p:nvSpPr>
        <p:spPr>
          <a:xfrm>
            <a:off x="468313" y="1341438"/>
            <a:ext cx="8229600" cy="424815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4000"/>
              <a:buChar char="•"/>
            </a:pPr>
            <a:r>
              <a:rPr b="1" lang="en-GB" sz="4000">
                <a:latin typeface="Comic Sans MS"/>
                <a:ea typeface="Comic Sans MS"/>
                <a:cs typeface="Comic Sans MS"/>
                <a:sym typeface="Comic Sans MS"/>
              </a:rPr>
              <a:t>democracy</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the rule of law</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individual liberty</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mutual respect</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tolerance of those of different faiths and beliefs</a:t>
            </a:r>
            <a:endParaRPr/>
          </a:p>
        </p:txBody>
      </p:sp>
      <p:sp>
        <p:nvSpPr>
          <p:cNvPr id="168" name="Google Shape;168;p13"/>
          <p:cNvSpPr txBox="1"/>
          <p:nvPr/>
        </p:nvSpPr>
        <p:spPr>
          <a:xfrm>
            <a:off x="250825" y="5715000"/>
            <a:ext cx="8229600" cy="1143000"/>
          </a:xfrm>
          <a:prstGeom prst="rect">
            <a:avLst/>
          </a:prstGeom>
          <a:noFill/>
          <a:ln>
            <a:noFill/>
          </a:ln>
        </p:spPr>
        <p:txBody>
          <a:bodyPr anchorCtr="0" anchor="ctr" bIns="45700" lIns="91425" spcFirstLastPara="1" rIns="91425" wrap="square" tIns="45700">
            <a:normAutofit fontScale="97500"/>
          </a:bodyPr>
          <a:lstStyle/>
          <a:p>
            <a:pPr indent="0" lvl="0" marL="0" marR="0" rtl="0" algn="ctr">
              <a:spcBef>
                <a:spcPts val="0"/>
              </a:spcBef>
              <a:spcAft>
                <a:spcPts val="0"/>
              </a:spcAft>
              <a:buNone/>
            </a:pPr>
            <a:r>
              <a:rPr b="0" i="0" lang="en-GB" sz="4400" u="none" cap="none" strike="noStrike">
                <a:solidFill>
                  <a:schemeClr val="dk1"/>
                </a:solidFill>
                <a:latin typeface="Comic Sans MS"/>
                <a:ea typeface="Comic Sans MS"/>
                <a:cs typeface="Comic Sans MS"/>
                <a:sym typeface="Comic Sans MS"/>
              </a:rPr>
              <a: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pic>
        <p:nvPicPr>
          <p:cNvPr descr="C:\Users\staff\Desktop\UJ.jpg" id="173" name="Google Shape;173;p14"/>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74" name="Google Shape;174;p14"/>
          <p:cNvSpPr txBox="1"/>
          <p:nvPr>
            <p:ph idx="1" type="body"/>
          </p:nvPr>
        </p:nvSpPr>
        <p:spPr>
          <a:xfrm>
            <a:off x="468313" y="1341438"/>
            <a:ext cx="8229600" cy="4248150"/>
          </a:xfrm>
          <a:prstGeom prst="rect">
            <a:avLst/>
          </a:prstGeom>
          <a:noFill/>
          <a:ln>
            <a:noFill/>
          </a:ln>
        </p:spPr>
        <p:txBody>
          <a:bodyPr anchorCtr="0" anchor="t" bIns="45700" lIns="91425" spcFirstLastPara="1" rIns="91425" wrap="square" tIns="45700">
            <a:noAutofit/>
          </a:bodyPr>
          <a:lstStyle/>
          <a:p>
            <a:pPr indent="-88900" lvl="0" marL="342900" rtl="0" algn="l">
              <a:spcBef>
                <a:spcPts val="0"/>
              </a:spcBef>
              <a:spcAft>
                <a:spcPts val="0"/>
              </a:spcAft>
              <a:buClr>
                <a:schemeClr val="dk1"/>
              </a:buClr>
              <a:buSzPts val="4000"/>
              <a:buNone/>
            </a:pPr>
            <a:r>
              <a:rPr b="1" lang="en-GB" sz="4300">
                <a:latin typeface="Comic Sans MS"/>
                <a:ea typeface="Comic Sans MS"/>
                <a:cs typeface="Comic Sans MS"/>
                <a:sym typeface="Comic Sans MS"/>
              </a:rPr>
              <a:t>Thank</a:t>
            </a:r>
            <a:r>
              <a:rPr b="1" lang="en-GB" sz="4300">
                <a:latin typeface="Comic Sans MS"/>
                <a:ea typeface="Comic Sans MS"/>
                <a:cs typeface="Comic Sans MS"/>
                <a:sym typeface="Comic Sans MS"/>
              </a:rPr>
              <a:t> you for listening to our British Values assembly!</a:t>
            </a:r>
            <a:endParaRPr b="1" sz="4300">
              <a:latin typeface="Comic Sans MS"/>
              <a:ea typeface="Comic Sans MS"/>
              <a:cs typeface="Comic Sans MS"/>
              <a:sym typeface="Comic Sans MS"/>
            </a:endParaRPr>
          </a:p>
        </p:txBody>
      </p:sp>
      <p:sp>
        <p:nvSpPr>
          <p:cNvPr id="175" name="Google Shape;175;p14"/>
          <p:cNvSpPr txBox="1"/>
          <p:nvPr/>
        </p:nvSpPr>
        <p:spPr>
          <a:xfrm>
            <a:off x="250825" y="5715000"/>
            <a:ext cx="8229600" cy="1143000"/>
          </a:xfrm>
          <a:prstGeom prst="rect">
            <a:avLst/>
          </a:prstGeom>
          <a:noFill/>
          <a:ln>
            <a:noFill/>
          </a:ln>
        </p:spPr>
        <p:txBody>
          <a:bodyPr anchorCtr="0" anchor="ctr" bIns="45700" lIns="91425" spcFirstLastPara="1" rIns="91425" wrap="square" tIns="45700">
            <a:normAutofit fontScale="97500"/>
          </a:bodyPr>
          <a:lstStyle/>
          <a:p>
            <a:pPr indent="0" lvl="0" marL="0" marR="0" rtl="0" algn="ctr">
              <a:spcBef>
                <a:spcPts val="0"/>
              </a:spcBef>
              <a:spcAft>
                <a:spcPts val="0"/>
              </a:spcAft>
              <a:buNone/>
            </a:pPr>
            <a:r>
              <a:rPr b="0" i="0" lang="en-GB" sz="4400" u="none" cap="none" strike="noStrike">
                <a:solidFill>
                  <a:schemeClr val="dk1"/>
                </a:solidFill>
                <a:latin typeface="Comic Sans MS"/>
                <a:ea typeface="Comic Sans MS"/>
                <a:cs typeface="Comic Sans MS"/>
                <a:sym typeface="Comic Sans MS"/>
              </a:rPr>
              <a:t>.</a:t>
            </a:r>
            <a:endParaRPr/>
          </a:p>
        </p:txBody>
      </p:sp>
      <p:sp>
        <p:nvSpPr>
          <p:cNvPr id="176" name="Google Shape;176;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descr="C:\Users\staff\Desktop\UJ.jpg" id="90" name="Google Shape;90;p3"/>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91" name="Google Shape;91;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GB">
                <a:latin typeface="Comic Sans MS"/>
                <a:ea typeface="Comic Sans MS"/>
                <a:cs typeface="Comic Sans MS"/>
                <a:sym typeface="Comic Sans MS"/>
              </a:rPr>
              <a:t>Personal identity</a:t>
            </a:r>
            <a:endParaRPr/>
          </a:p>
        </p:txBody>
      </p:sp>
      <p:sp>
        <p:nvSpPr>
          <p:cNvPr id="92" name="Google Shape;92;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GB">
                <a:latin typeface="Comic Sans MS"/>
                <a:ea typeface="Comic Sans MS"/>
                <a:cs typeface="Comic Sans MS"/>
                <a:sym typeface="Comic Sans MS"/>
              </a:rPr>
              <a:t>Let’s think about your personal identity first</a:t>
            </a:r>
            <a:endParaRPr>
              <a:latin typeface="Comic Sans MS"/>
              <a:ea typeface="Comic Sans MS"/>
              <a:cs typeface="Comic Sans MS"/>
              <a:sym typeface="Comic Sans MS"/>
            </a:endParaRPr>
          </a:p>
          <a:p>
            <a:pPr indent="-254000" lvl="0" marL="342900" rtl="0" algn="l">
              <a:spcBef>
                <a:spcPts val="0"/>
              </a:spcBef>
              <a:spcAft>
                <a:spcPts val="0"/>
              </a:spcAft>
              <a:buSzPts val="1800"/>
              <a:buFont typeface="Comic Sans MS"/>
              <a:buChar char="•"/>
            </a:pPr>
            <a:r>
              <a:rPr b="1" lang="en-GB">
                <a:latin typeface="Comic Sans MS"/>
                <a:ea typeface="Comic Sans MS"/>
                <a:cs typeface="Comic Sans MS"/>
                <a:sym typeface="Comic Sans MS"/>
              </a:rPr>
              <a:t>What is your world view?</a:t>
            </a:r>
            <a:endParaRPr b="1">
              <a:latin typeface="Comic Sans MS"/>
              <a:ea typeface="Comic Sans MS"/>
              <a:cs typeface="Comic Sans MS"/>
              <a:sym typeface="Comic Sans MS"/>
            </a:endParaRPr>
          </a:p>
          <a:p>
            <a:pPr indent="0" lvl="0" marL="342900" rtl="0" algn="l">
              <a:spcBef>
                <a:spcPts val="0"/>
              </a:spcBef>
              <a:spcAft>
                <a:spcPts val="0"/>
              </a:spcAft>
              <a:buNone/>
            </a:pPr>
            <a:r>
              <a:t/>
            </a:r>
            <a:endParaRPr>
              <a:latin typeface="Comic Sans MS"/>
              <a:ea typeface="Comic Sans MS"/>
              <a:cs typeface="Comic Sans MS"/>
              <a:sym typeface="Comic Sans MS"/>
            </a:endParaRPr>
          </a:p>
          <a:p>
            <a:pPr indent="0" lvl="0" marL="0" rtl="0" algn="l">
              <a:spcBef>
                <a:spcPts val="0"/>
              </a:spcBef>
              <a:spcAft>
                <a:spcPts val="0"/>
              </a:spcAft>
              <a:buNone/>
            </a:pPr>
            <a:r>
              <a:rPr lang="en-GB">
                <a:latin typeface="Comic Sans MS"/>
                <a:ea typeface="Comic Sans MS"/>
                <a:cs typeface="Comic Sans MS"/>
                <a:sym typeface="Comic Sans MS"/>
              </a:rPr>
              <a:t>https://www.youtube.com/watch?v=AFRxKF-Jdos&amp;</a:t>
            </a:r>
            <a:r>
              <a:rPr lang="en-GB">
                <a:latin typeface="Comic Sans MS"/>
                <a:ea typeface="Comic Sans MS"/>
                <a:cs typeface="Comic Sans MS"/>
                <a:sym typeface="Comic Sans MS"/>
              </a:rPr>
              <a:t>t=10s</a:t>
            </a:r>
            <a:endParaRPr>
              <a:latin typeface="Comic Sans MS"/>
              <a:ea typeface="Comic Sans MS"/>
              <a:cs typeface="Comic Sans MS"/>
              <a:sym typeface="Comic Sans M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
                                            <p:txEl>
                                              <p:pRg end="0" st="0"/>
                                            </p:txEl>
                                          </p:spTgt>
                                        </p:tgtEl>
                                        <p:attrNameLst>
                                          <p:attrName>style.visibility</p:attrName>
                                        </p:attrNameLst>
                                      </p:cBhvr>
                                      <p:to>
                                        <p:strVal val="visible"/>
                                      </p:to>
                                    </p:set>
                                    <p:anim calcmode="lin" valueType="num">
                                      <p:cBhvr additive="base">
                                        <p:cTn dur="500"/>
                                        <p:tgtEl>
                                          <p:spTgt spid="92">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
                                            <p:txEl>
                                              <p:pRg end="1" st="1"/>
                                            </p:txEl>
                                          </p:spTgt>
                                        </p:tgtEl>
                                        <p:attrNameLst>
                                          <p:attrName>style.visibility</p:attrName>
                                        </p:attrNameLst>
                                      </p:cBhvr>
                                      <p:to>
                                        <p:strVal val="visible"/>
                                      </p:to>
                                    </p:set>
                                    <p:anim calcmode="lin" valueType="num">
                                      <p:cBhvr additive="base">
                                        <p:cTn dur="500"/>
                                        <p:tgtEl>
                                          <p:spTgt spid="92">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
                                            <p:txEl>
                                              <p:pRg end="2" st="2"/>
                                            </p:txEl>
                                          </p:spTgt>
                                        </p:tgtEl>
                                        <p:attrNameLst>
                                          <p:attrName>style.visibility</p:attrName>
                                        </p:attrNameLst>
                                      </p:cBhvr>
                                      <p:to>
                                        <p:strVal val="visible"/>
                                      </p:to>
                                    </p:set>
                                    <p:anim calcmode="lin" valueType="num">
                                      <p:cBhvr additive="base">
                                        <p:cTn dur="500"/>
                                        <p:tgtEl>
                                          <p:spTgt spid="92">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
                                            <p:txEl>
                                              <p:pRg end="3" st="3"/>
                                            </p:txEl>
                                          </p:spTgt>
                                        </p:tgtEl>
                                        <p:attrNameLst>
                                          <p:attrName>style.visibility</p:attrName>
                                        </p:attrNameLst>
                                      </p:cBhvr>
                                      <p:to>
                                        <p:strVal val="visible"/>
                                      </p:to>
                                    </p:set>
                                    <p:anim calcmode="lin" valueType="num">
                                      <p:cBhvr additive="base">
                                        <p:cTn dur="500"/>
                                        <p:tgtEl>
                                          <p:spTgt spid="92">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C:\Users\staff\Desktop\UJ.jpg" id="97" name="Google Shape;97;p5"/>
          <p:cNvPicPr preferRelativeResize="0"/>
          <p:nvPr/>
        </p:nvPicPr>
        <p:blipFill rotWithShape="1">
          <a:blip r:embed="rId3">
            <a:alphaModFix/>
          </a:blip>
          <a:srcRect b="0" l="0" r="0" t="0"/>
          <a:stretch/>
        </p:blipFill>
        <p:spPr>
          <a:xfrm>
            <a:off x="-468560" y="-385763"/>
            <a:ext cx="9936163" cy="7991476"/>
          </a:xfrm>
          <a:prstGeom prst="rect">
            <a:avLst/>
          </a:prstGeom>
          <a:noFill/>
          <a:ln>
            <a:noFill/>
          </a:ln>
        </p:spPr>
      </p:pic>
      <p:sp>
        <p:nvSpPr>
          <p:cNvPr id="98" name="Google Shape;98;p5"/>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b="1" lang="en-GB">
                <a:latin typeface="Comic Sans MS"/>
                <a:ea typeface="Comic Sans MS"/>
                <a:cs typeface="Comic Sans MS"/>
                <a:sym typeface="Comic Sans MS"/>
              </a:rPr>
              <a:t>What </a:t>
            </a:r>
            <a:r>
              <a:rPr b="1" lang="en-GB">
                <a:latin typeface="Comic Sans MS"/>
                <a:ea typeface="Comic Sans MS"/>
                <a:cs typeface="Comic Sans MS"/>
                <a:sym typeface="Comic Sans MS"/>
              </a:rPr>
              <a:t>else makes up your personal identity?</a:t>
            </a:r>
            <a:endParaRPr/>
          </a:p>
        </p:txBody>
      </p:sp>
      <p:sp>
        <p:nvSpPr>
          <p:cNvPr id="99" name="Google Shape;99;p5"/>
          <p:cNvSpPr txBox="1"/>
          <p:nvPr>
            <p:ph idx="1" type="body"/>
          </p:nvPr>
        </p:nvSpPr>
        <p:spPr>
          <a:xfrm>
            <a:off x="0" y="1371601"/>
            <a:ext cx="9144000" cy="529776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000"/>
              <a:buChar char="•"/>
            </a:pPr>
            <a:r>
              <a:rPr b="1" lang="en-GB" sz="3000">
                <a:latin typeface="Comic Sans MS"/>
                <a:ea typeface="Comic Sans MS"/>
                <a:cs typeface="Comic Sans MS"/>
                <a:sym typeface="Comic Sans MS"/>
              </a:rPr>
              <a:t>Groups or clubs that you belong to - scouts, rugby, choir....</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What your interests or talents are – cheerleading, running, gaming....</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What is important to you. </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What your hopes are for the future.</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Which people are important to you. </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Your religion</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The languages that you speak. </a:t>
            </a:r>
            <a:endParaRPr/>
          </a:p>
          <a:p>
            <a:pPr indent="-342900" lvl="0" marL="342900" rtl="0" algn="l">
              <a:spcBef>
                <a:spcPts val="600"/>
              </a:spcBef>
              <a:spcAft>
                <a:spcPts val="0"/>
              </a:spcAft>
              <a:buClr>
                <a:schemeClr val="dk1"/>
              </a:buClr>
              <a:buSzPts val="3000"/>
              <a:buChar char="•"/>
            </a:pPr>
            <a:r>
              <a:rPr b="1" lang="en-GB" sz="3000">
                <a:latin typeface="Comic Sans MS"/>
                <a:ea typeface="Comic Sans MS"/>
                <a:cs typeface="Comic Sans MS"/>
                <a:sym typeface="Comic Sans MS"/>
              </a:rPr>
              <a:t>Which country you are from.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0" st="0"/>
                                            </p:txEl>
                                          </p:spTgt>
                                        </p:tgtEl>
                                        <p:attrNameLst>
                                          <p:attrName>style.visibility</p:attrName>
                                        </p:attrNameLst>
                                      </p:cBhvr>
                                      <p:to>
                                        <p:strVal val="visible"/>
                                      </p:to>
                                    </p:set>
                                    <p:animEffect filter="fade" transition="in">
                                      <p:cBhvr>
                                        <p:cTn dur="2000"/>
                                        <p:tgtEl>
                                          <p:spTgt spid="9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1" st="1"/>
                                            </p:txEl>
                                          </p:spTgt>
                                        </p:tgtEl>
                                        <p:attrNameLst>
                                          <p:attrName>style.visibility</p:attrName>
                                        </p:attrNameLst>
                                      </p:cBhvr>
                                      <p:to>
                                        <p:strVal val="visible"/>
                                      </p:to>
                                    </p:set>
                                    <p:animEffect filter="fade" transition="in">
                                      <p:cBhvr>
                                        <p:cTn dur="2000"/>
                                        <p:tgtEl>
                                          <p:spTgt spid="9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2" st="2"/>
                                            </p:txEl>
                                          </p:spTgt>
                                        </p:tgtEl>
                                        <p:attrNameLst>
                                          <p:attrName>style.visibility</p:attrName>
                                        </p:attrNameLst>
                                      </p:cBhvr>
                                      <p:to>
                                        <p:strVal val="visible"/>
                                      </p:to>
                                    </p:set>
                                    <p:animEffect filter="fade" transition="in">
                                      <p:cBhvr>
                                        <p:cTn dur="2000"/>
                                        <p:tgtEl>
                                          <p:spTgt spid="9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3" st="3"/>
                                            </p:txEl>
                                          </p:spTgt>
                                        </p:tgtEl>
                                        <p:attrNameLst>
                                          <p:attrName>style.visibility</p:attrName>
                                        </p:attrNameLst>
                                      </p:cBhvr>
                                      <p:to>
                                        <p:strVal val="visible"/>
                                      </p:to>
                                    </p:set>
                                    <p:animEffect filter="fade" transition="in">
                                      <p:cBhvr>
                                        <p:cTn dur="2000"/>
                                        <p:tgtEl>
                                          <p:spTgt spid="9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4" st="4"/>
                                            </p:txEl>
                                          </p:spTgt>
                                        </p:tgtEl>
                                        <p:attrNameLst>
                                          <p:attrName>style.visibility</p:attrName>
                                        </p:attrNameLst>
                                      </p:cBhvr>
                                      <p:to>
                                        <p:strVal val="visible"/>
                                      </p:to>
                                    </p:set>
                                    <p:animEffect filter="fade" transition="in">
                                      <p:cBhvr>
                                        <p:cTn dur="2000"/>
                                        <p:tgtEl>
                                          <p:spTgt spid="9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5" st="5"/>
                                            </p:txEl>
                                          </p:spTgt>
                                        </p:tgtEl>
                                        <p:attrNameLst>
                                          <p:attrName>style.visibility</p:attrName>
                                        </p:attrNameLst>
                                      </p:cBhvr>
                                      <p:to>
                                        <p:strVal val="visible"/>
                                      </p:to>
                                    </p:set>
                                    <p:animEffect filter="fade" transition="in">
                                      <p:cBhvr>
                                        <p:cTn dur="2000"/>
                                        <p:tgtEl>
                                          <p:spTgt spid="9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6" st="6"/>
                                            </p:txEl>
                                          </p:spTgt>
                                        </p:tgtEl>
                                        <p:attrNameLst>
                                          <p:attrName>style.visibility</p:attrName>
                                        </p:attrNameLst>
                                      </p:cBhvr>
                                      <p:to>
                                        <p:strVal val="visible"/>
                                      </p:to>
                                    </p:set>
                                    <p:animEffect filter="fade" transition="in">
                                      <p:cBhvr>
                                        <p:cTn dur="2000"/>
                                        <p:tgtEl>
                                          <p:spTgt spid="9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xEl>
                                              <p:pRg end="7" st="7"/>
                                            </p:txEl>
                                          </p:spTgt>
                                        </p:tgtEl>
                                        <p:attrNameLst>
                                          <p:attrName>style.visibility</p:attrName>
                                        </p:attrNameLst>
                                      </p:cBhvr>
                                      <p:to>
                                        <p:strVal val="visible"/>
                                      </p:to>
                                    </p:set>
                                    <p:animEffect filter="fade" transition="in">
                                      <p:cBhvr>
                                        <p:cTn dur="2000"/>
                                        <p:tgtEl>
                                          <p:spTgt spid="9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C:\Users\staff\Desktop\UJ.jpg" id="104" name="Google Shape;104;p4"/>
          <p:cNvPicPr preferRelativeResize="0"/>
          <p:nvPr/>
        </p:nvPicPr>
        <p:blipFill rotWithShape="1">
          <a:blip r:embed="rId3">
            <a:alphaModFix/>
          </a:blip>
          <a:srcRect b="0" l="0" r="0" t="0"/>
          <a:stretch/>
        </p:blipFill>
        <p:spPr>
          <a:xfrm>
            <a:off x="-468313" y="-674688"/>
            <a:ext cx="9936163" cy="7991476"/>
          </a:xfrm>
          <a:prstGeom prst="rect">
            <a:avLst/>
          </a:prstGeom>
          <a:noFill/>
          <a:ln>
            <a:noFill/>
          </a:ln>
        </p:spPr>
      </p:pic>
      <p:sp>
        <p:nvSpPr>
          <p:cNvPr id="105" name="Google Shape;105;p4"/>
          <p:cNvSpPr txBox="1"/>
          <p:nvPr>
            <p:ph type="title"/>
          </p:nvPr>
        </p:nvSpPr>
        <p:spPr>
          <a:xfrm>
            <a:off x="250825" y="1268413"/>
            <a:ext cx="8229600" cy="40323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GB" sz="7200">
                <a:latin typeface="Comic Sans MS"/>
                <a:ea typeface="Comic Sans MS"/>
                <a:cs typeface="Comic Sans MS"/>
                <a:sym typeface="Comic Sans MS"/>
              </a:rPr>
              <a:t>All these things help make up your identity – that’s who you are!</a:t>
            </a:r>
            <a:r>
              <a:rPr lang="en-GB" sz="8800">
                <a:latin typeface="Comic Sans MS"/>
                <a:ea typeface="Comic Sans MS"/>
                <a:cs typeface="Comic Sans MS"/>
                <a:sym typeface="Comic Sans MS"/>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C:\Users\staff\Desktop\UJ.jpg" id="110" name="Google Shape;110;g2ba8ba82ba8_0_6"/>
          <p:cNvPicPr preferRelativeResize="0"/>
          <p:nvPr/>
        </p:nvPicPr>
        <p:blipFill rotWithShape="1">
          <a:blip r:embed="rId3">
            <a:alphaModFix/>
          </a:blip>
          <a:srcRect b="0" l="0" r="0" t="0"/>
          <a:stretch/>
        </p:blipFill>
        <p:spPr>
          <a:xfrm>
            <a:off x="-468313" y="-674688"/>
            <a:ext cx="9936163" cy="7991476"/>
          </a:xfrm>
          <a:prstGeom prst="rect">
            <a:avLst/>
          </a:prstGeom>
          <a:noFill/>
          <a:ln>
            <a:noFill/>
          </a:ln>
        </p:spPr>
      </p:pic>
      <p:sp>
        <p:nvSpPr>
          <p:cNvPr id="111" name="Google Shape;111;g2ba8ba82ba8_0_6"/>
          <p:cNvSpPr txBox="1"/>
          <p:nvPr>
            <p:ph type="title"/>
          </p:nvPr>
        </p:nvSpPr>
        <p:spPr>
          <a:xfrm>
            <a:off x="250825" y="1268413"/>
            <a:ext cx="8229600" cy="40323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GB" sz="7200">
                <a:latin typeface="Comic Sans MS"/>
                <a:ea typeface="Comic Sans MS"/>
                <a:cs typeface="Comic Sans MS"/>
                <a:sym typeface="Comic Sans MS"/>
              </a:rPr>
              <a:t>Take a moment to reflect on your </a:t>
            </a:r>
            <a:r>
              <a:rPr b="1" lang="en-GB" sz="7200">
                <a:latin typeface="Comic Sans MS"/>
                <a:ea typeface="Comic Sans MS"/>
                <a:cs typeface="Comic Sans MS"/>
                <a:sym typeface="Comic Sans MS"/>
              </a:rPr>
              <a:t>personal identity</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descr="C:\Users\staff\Desktop\UJ.jpg" id="116" name="Google Shape;116;p6"/>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17" name="Google Shape;117;p6"/>
          <p:cNvSpPr txBox="1"/>
          <p:nvPr>
            <p:ph idx="1" type="body"/>
          </p:nvPr>
        </p:nvSpPr>
        <p:spPr>
          <a:xfrm>
            <a:off x="0" y="260350"/>
            <a:ext cx="8229600" cy="3889375"/>
          </a:xfrm>
          <a:prstGeom prst="rect">
            <a:avLst/>
          </a:prstGeom>
          <a:noFill/>
          <a:ln>
            <a:noFill/>
          </a:ln>
        </p:spPr>
        <p:txBody>
          <a:bodyPr anchorCtr="0" anchor="t" bIns="45700" lIns="91425" spcFirstLastPara="1" rIns="91425" wrap="square" tIns="45700">
            <a:noAutofit/>
          </a:bodyPr>
          <a:lstStyle/>
          <a:p>
            <a:pPr indent="-342900" lvl="0" marL="342900" rtl="0" algn="ctr">
              <a:spcBef>
                <a:spcPts val="0"/>
              </a:spcBef>
              <a:spcAft>
                <a:spcPts val="0"/>
              </a:spcAft>
              <a:buClr>
                <a:schemeClr val="dk1"/>
              </a:buClr>
              <a:buSzPts val="6000"/>
              <a:buFont typeface="Arial"/>
              <a:buNone/>
            </a:pPr>
            <a:r>
              <a:rPr lang="en-GB" sz="6000">
                <a:latin typeface="Comic Sans MS"/>
                <a:ea typeface="Comic Sans MS"/>
                <a:cs typeface="Comic Sans MS"/>
                <a:sym typeface="Comic Sans MS"/>
              </a:rPr>
              <a:t>We have talked about personal values, but can a country have values?</a:t>
            </a:r>
            <a:endParaRPr/>
          </a:p>
        </p:txBody>
      </p:sp>
      <p:sp>
        <p:nvSpPr>
          <p:cNvPr id="118" name="Google Shape;118;p6"/>
          <p:cNvSpPr txBox="1"/>
          <p:nvPr/>
        </p:nvSpPr>
        <p:spPr>
          <a:xfrm>
            <a:off x="-108520" y="4181368"/>
            <a:ext cx="8748713" cy="2852737"/>
          </a:xfrm>
          <a:prstGeom prst="rect">
            <a:avLst/>
          </a:prstGeom>
          <a:noFill/>
          <a:ln>
            <a:noFill/>
          </a:ln>
        </p:spPr>
        <p:txBody>
          <a:bodyPr anchorCtr="0" anchor="t" bIns="45700" lIns="91425" spcFirstLastPara="1" rIns="91425" wrap="square" tIns="45700">
            <a:noAutofit/>
          </a:bodyPr>
          <a:lstStyle/>
          <a:p>
            <a:pPr indent="-342900" lvl="0" marL="342900" marR="0" rtl="0" algn="ctr">
              <a:spcBef>
                <a:spcPts val="0"/>
              </a:spcBef>
              <a:spcAft>
                <a:spcPts val="0"/>
              </a:spcAft>
              <a:buClr>
                <a:schemeClr val="dk1"/>
              </a:buClr>
              <a:buSzPts val="6000"/>
              <a:buFont typeface="Arial"/>
              <a:buNone/>
            </a:pPr>
            <a:r>
              <a:rPr b="0" i="0" lang="en-GB" sz="6000" u="none" cap="none" strike="noStrike">
                <a:solidFill>
                  <a:schemeClr val="dk1"/>
                </a:solidFill>
                <a:latin typeface="Comic Sans MS"/>
                <a:ea typeface="Comic Sans MS"/>
                <a:cs typeface="Comic Sans MS"/>
                <a:sym typeface="Comic Sans MS"/>
              </a:rPr>
              <a:t>We all live in Britain, what do you think British values are?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0" st="0"/>
                                            </p:txEl>
                                          </p:spTgt>
                                        </p:tgtEl>
                                        <p:attrNameLst>
                                          <p:attrName>style.visibility</p:attrName>
                                        </p:attrNameLst>
                                      </p:cBhvr>
                                      <p:to>
                                        <p:strVal val="visible"/>
                                      </p:to>
                                    </p:set>
                                    <p:animEffect filter="fade" transition="in">
                                      <p:cBhvr>
                                        <p:cTn dur="500"/>
                                        <p:tgtEl>
                                          <p:spTgt spid="118">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descr="C:\Users\staff\Desktop\UJ.jpg" id="123" name="Google Shape;123;p7"/>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24" name="Google Shape;124;p7"/>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GB">
                <a:latin typeface="Comic Sans MS"/>
                <a:ea typeface="Comic Sans MS"/>
                <a:cs typeface="Comic Sans MS"/>
                <a:sym typeface="Comic Sans MS"/>
              </a:rPr>
              <a:t>We are going to be learning about the 5 British values </a:t>
            </a:r>
            <a:endParaRPr/>
          </a:p>
        </p:txBody>
      </p:sp>
      <p:sp>
        <p:nvSpPr>
          <p:cNvPr id="125" name="Google Shape;125;p7"/>
          <p:cNvSpPr txBox="1"/>
          <p:nvPr>
            <p:ph idx="1" type="body"/>
          </p:nvPr>
        </p:nvSpPr>
        <p:spPr>
          <a:xfrm>
            <a:off x="468313" y="1341438"/>
            <a:ext cx="8229600" cy="424815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4000"/>
              <a:buChar char="•"/>
            </a:pPr>
            <a:r>
              <a:rPr b="1" lang="en-GB" sz="4000">
                <a:latin typeface="Comic Sans MS"/>
                <a:ea typeface="Comic Sans MS"/>
                <a:cs typeface="Comic Sans MS"/>
                <a:sym typeface="Comic Sans MS"/>
              </a:rPr>
              <a:t>Democracy</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The rule of law</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Individual liberty</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Mutual respect</a:t>
            </a:r>
            <a:endParaRPr/>
          </a:p>
          <a:p>
            <a:pPr indent="-342900" lvl="0" marL="342900" rtl="0" algn="l">
              <a:spcBef>
                <a:spcPts val="800"/>
              </a:spcBef>
              <a:spcAft>
                <a:spcPts val="0"/>
              </a:spcAft>
              <a:buClr>
                <a:schemeClr val="dk1"/>
              </a:buClr>
              <a:buSzPts val="4000"/>
              <a:buChar char="•"/>
            </a:pPr>
            <a:r>
              <a:rPr b="1" lang="en-GB" sz="4000">
                <a:latin typeface="Comic Sans MS"/>
                <a:ea typeface="Comic Sans MS"/>
                <a:cs typeface="Comic Sans MS"/>
                <a:sym typeface="Comic Sans MS"/>
              </a:rPr>
              <a:t>Tolerance of those of different faiths and beliefs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descr="C:\Users\staff\Desktop\UJ.jpg" id="130" name="Google Shape;130;p8"/>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31" name="Google Shape;131;p8"/>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b="1" lang="en-GB">
                <a:latin typeface="Comic Sans MS"/>
                <a:ea typeface="Comic Sans MS"/>
                <a:cs typeface="Comic Sans MS"/>
                <a:sym typeface="Comic Sans MS"/>
              </a:rPr>
              <a:t>British values </a:t>
            </a:r>
            <a:endParaRPr/>
          </a:p>
        </p:txBody>
      </p:sp>
      <p:sp>
        <p:nvSpPr>
          <p:cNvPr id="132" name="Google Shape;132;p8"/>
          <p:cNvSpPr txBox="1"/>
          <p:nvPr>
            <p:ph idx="1" type="body"/>
          </p:nvPr>
        </p:nvSpPr>
        <p:spPr>
          <a:xfrm>
            <a:off x="1" y="1196975"/>
            <a:ext cx="9144000" cy="566102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5200"/>
              <a:buNone/>
            </a:pPr>
            <a:r>
              <a:rPr b="1" lang="en-GB" sz="5200">
                <a:latin typeface="Comic Sans MS"/>
                <a:ea typeface="Comic Sans MS"/>
                <a:cs typeface="Comic Sans MS"/>
                <a:sym typeface="Comic Sans MS"/>
              </a:rPr>
              <a:t>Democracy</a:t>
            </a:r>
            <a:endParaRPr/>
          </a:p>
          <a:p>
            <a:pPr indent="0" lvl="0" marL="0" rtl="0" algn="l">
              <a:spcBef>
                <a:spcPts val="720"/>
              </a:spcBef>
              <a:spcAft>
                <a:spcPts val="0"/>
              </a:spcAft>
              <a:buClr>
                <a:schemeClr val="dk1"/>
              </a:buClr>
              <a:buSzPts val="3600"/>
              <a:buFont typeface="Arial"/>
              <a:buNone/>
            </a:pPr>
            <a:r>
              <a:rPr lang="en-GB" sz="3600">
                <a:latin typeface="Comic Sans MS"/>
                <a:ea typeface="Comic Sans MS"/>
                <a:cs typeface="Comic Sans MS"/>
                <a:sym typeface="Comic Sans MS"/>
              </a:rPr>
              <a:t>Britain is a democracy – this means that the people in Britain vote for the people who make the laws and decide how the country is run. If we didn’t have a democracy, just one person might be able to make all the laws and that would not be fair.</a:t>
            </a:r>
            <a:endParaRPr/>
          </a:p>
          <a:p>
            <a:pPr indent="-342900" lvl="0" marL="342900" rtl="0" algn="l">
              <a:spcBef>
                <a:spcPts val="800"/>
              </a:spcBef>
              <a:spcAft>
                <a:spcPts val="0"/>
              </a:spcAft>
              <a:buClr>
                <a:schemeClr val="dk1"/>
              </a:buClr>
              <a:buSzPts val="4000"/>
              <a:buFont typeface="Arial"/>
              <a:buNone/>
            </a:pPr>
            <a:r>
              <a:t/>
            </a:r>
            <a:endParaRPr b="1" sz="4000">
              <a:latin typeface="Comic Sans MS"/>
              <a:ea typeface="Comic Sans MS"/>
              <a:cs typeface="Comic Sans MS"/>
              <a:sym typeface="Comic Sans M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pic>
        <p:nvPicPr>
          <p:cNvPr descr="C:\Users\staff\Desktop\UJ.jpg" id="137" name="Google Shape;137;p9"/>
          <p:cNvPicPr preferRelativeResize="0"/>
          <p:nvPr/>
        </p:nvPicPr>
        <p:blipFill rotWithShape="1">
          <a:blip r:embed="rId3">
            <a:alphaModFix/>
          </a:blip>
          <a:srcRect b="0" l="0" r="0" t="0"/>
          <a:stretch/>
        </p:blipFill>
        <p:spPr>
          <a:xfrm>
            <a:off x="-468313" y="-458788"/>
            <a:ext cx="9936163" cy="7991476"/>
          </a:xfrm>
          <a:prstGeom prst="rect">
            <a:avLst/>
          </a:prstGeom>
          <a:noFill/>
          <a:ln>
            <a:noFill/>
          </a:ln>
        </p:spPr>
      </p:pic>
      <p:sp>
        <p:nvSpPr>
          <p:cNvPr id="138" name="Google Shape;138;p9"/>
          <p:cNvSpPr txBox="1"/>
          <p:nvPr>
            <p:ph type="title"/>
          </p:nvPr>
        </p:nvSpPr>
        <p:spPr>
          <a:xfrm>
            <a:off x="395288" y="0"/>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GB">
                <a:latin typeface="Comic Sans MS"/>
                <a:ea typeface="Comic Sans MS"/>
                <a:cs typeface="Comic Sans MS"/>
                <a:sym typeface="Comic Sans MS"/>
              </a:rPr>
              <a:t>British values </a:t>
            </a:r>
            <a:endParaRPr/>
          </a:p>
        </p:txBody>
      </p:sp>
      <p:sp>
        <p:nvSpPr>
          <p:cNvPr id="139" name="Google Shape;139;p9"/>
          <p:cNvSpPr txBox="1"/>
          <p:nvPr>
            <p:ph idx="1" type="body"/>
          </p:nvPr>
        </p:nvSpPr>
        <p:spPr>
          <a:xfrm>
            <a:off x="468313" y="1196975"/>
            <a:ext cx="8675687" cy="5661025"/>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Clr>
                <a:schemeClr val="dk1"/>
              </a:buClr>
              <a:buSzPct val="100000"/>
              <a:buNone/>
            </a:pPr>
            <a:r>
              <a:rPr b="1" lang="en-GB" sz="5200">
                <a:latin typeface="Comic Sans MS"/>
                <a:ea typeface="Comic Sans MS"/>
                <a:cs typeface="Comic Sans MS"/>
                <a:sym typeface="Comic Sans MS"/>
              </a:rPr>
              <a:t>The rule of the law</a:t>
            </a:r>
            <a:endParaRPr/>
          </a:p>
          <a:p>
            <a:pPr indent="0" lvl="0" marL="0" rtl="0" algn="l">
              <a:spcBef>
                <a:spcPts val="888"/>
              </a:spcBef>
              <a:spcAft>
                <a:spcPts val="0"/>
              </a:spcAft>
              <a:buClr>
                <a:schemeClr val="dk1"/>
              </a:buClr>
              <a:buSzPct val="100000"/>
              <a:buFont typeface="Arial"/>
              <a:buNone/>
            </a:pPr>
            <a:r>
              <a:rPr lang="en-GB" sz="4800">
                <a:latin typeface="Comic Sans MS"/>
                <a:ea typeface="Comic Sans MS"/>
                <a:cs typeface="Comic Sans MS"/>
                <a:sym typeface="Comic Sans MS"/>
              </a:rPr>
              <a:t>In Britain we have a law that everyone must follow, to help ensure everyone is safe and society runs fairly.</a:t>
            </a:r>
            <a:endParaRPr/>
          </a:p>
          <a:p>
            <a:pPr indent="0" lvl="0" marL="0" rtl="0" algn="l">
              <a:spcBef>
                <a:spcPts val="888"/>
              </a:spcBef>
              <a:spcAft>
                <a:spcPts val="0"/>
              </a:spcAft>
              <a:buClr>
                <a:schemeClr val="dk1"/>
              </a:buClr>
              <a:buSzPct val="100000"/>
              <a:buFont typeface="Arial"/>
              <a:buNone/>
            </a:pPr>
            <a:r>
              <a:rPr lang="en-GB" sz="4800">
                <a:latin typeface="Comic Sans MS"/>
                <a:ea typeface="Comic Sans MS"/>
                <a:cs typeface="Comic Sans MS"/>
                <a:sym typeface="Comic Sans MS"/>
              </a:rPr>
              <a:t>The police force make sure people do not do the wrong thing and break the law.</a:t>
            </a:r>
            <a:endParaRPr/>
          </a:p>
          <a:p>
            <a:pPr indent="0" lvl="0" marL="0" rtl="0" algn="l">
              <a:spcBef>
                <a:spcPts val="888"/>
              </a:spcBef>
              <a:spcAft>
                <a:spcPts val="0"/>
              </a:spcAft>
              <a:buClr>
                <a:schemeClr val="dk1"/>
              </a:buClr>
              <a:buSzPct val="100000"/>
              <a:buFont typeface="Arial"/>
              <a:buNone/>
            </a:pPr>
            <a:r>
              <a:t/>
            </a:r>
            <a:endParaRPr sz="4800">
              <a:latin typeface="Comic Sans MS"/>
              <a:ea typeface="Comic Sans MS"/>
              <a:cs typeface="Comic Sans MS"/>
              <a:sym typeface="Comic Sans MS"/>
            </a:endParaRPr>
          </a:p>
          <a:p>
            <a:pPr indent="-342900" lvl="0" marL="342900" rtl="0" algn="l">
              <a:spcBef>
                <a:spcPts val="740"/>
              </a:spcBef>
              <a:spcAft>
                <a:spcPts val="0"/>
              </a:spcAft>
              <a:buClr>
                <a:schemeClr val="dk1"/>
              </a:buClr>
              <a:buSzPct val="100000"/>
              <a:buFont typeface="Arial"/>
              <a:buNone/>
            </a:pPr>
            <a:r>
              <a:t/>
            </a:r>
            <a:endParaRPr b="1" sz="4000">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2014-10-13T08:30:34Z</dcterms:created>
  <dc:creator>Philippa</dc:creator>
</cp:coreProperties>
</file>