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0" r:id="rId3"/>
    <p:sldId id="258" r:id="rId4"/>
    <p:sldId id="299" r:id="rId5"/>
    <p:sldId id="298" r:id="rId6"/>
    <p:sldId id="308" r:id="rId7"/>
    <p:sldId id="305" r:id="rId8"/>
    <p:sldId id="310" r:id="rId9"/>
    <p:sldId id="286" r:id="rId10"/>
    <p:sldId id="287" r:id="rId11"/>
    <p:sldId id="277" r:id="rId12"/>
    <p:sldId id="306" r:id="rId13"/>
    <p:sldId id="307" r:id="rId14"/>
    <p:sldId id="311" r:id="rId15"/>
    <p:sldId id="290" r:id="rId16"/>
    <p:sldId id="309" r:id="rId17"/>
    <p:sldId id="271" r:id="rId18"/>
    <p:sldId id="288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294" autoAdjust="0"/>
  </p:normalViewPr>
  <p:slideViewPr>
    <p:cSldViewPr>
      <p:cViewPr varScale="1">
        <p:scale>
          <a:sx n="90" d="100"/>
          <a:sy n="90" d="100"/>
        </p:scale>
        <p:origin x="126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3/10/2022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3/10/2022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4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2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9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– One Voice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Grace Codling (KS2) and Sophie </a:t>
            </a:r>
            <a:r>
              <a:rPr lang="en-US" dirty="0" err="1"/>
              <a:t>Felstead</a:t>
            </a:r>
            <a:r>
              <a:rPr lang="en-US" dirty="0"/>
              <a:t> (EYFS and KS1)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535" y="259255"/>
            <a:ext cx="9433048" cy="746464"/>
          </a:xfrm>
        </p:spPr>
        <p:txBody>
          <a:bodyPr>
            <a:normAutofit fontScale="90000"/>
          </a:bodyPr>
          <a:lstStyle/>
          <a:p>
            <a:r>
              <a:rPr lang="en-GB" sz="4400" u="sng" dirty="0">
                <a:solidFill>
                  <a:schemeClr val="accent2"/>
                </a:solidFill>
              </a:rPr>
              <a:t>Linking learning and remembering learning: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05" y="1412776"/>
            <a:ext cx="11100213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2000" b="1" dirty="0"/>
              <a:t>Vocabulary and concepts recapped regularly: </a:t>
            </a:r>
            <a:r>
              <a:rPr lang="en-GB" sz="2000" dirty="0"/>
              <a:t>Use of working walls to refer to vocabulary and key concepts on a regular basis.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Assessment strategies: </a:t>
            </a:r>
            <a:r>
              <a:rPr lang="en-GB" sz="2000" dirty="0"/>
              <a:t>Concept maps, end of unit assessments, quizzes used to recap each unit.</a:t>
            </a:r>
          </a:p>
          <a:p>
            <a:endParaRPr lang="en-GB" sz="20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2000" b="1" dirty="0"/>
              <a:t>Sticky learning: </a:t>
            </a:r>
            <a:r>
              <a:rPr lang="en-GB" sz="2000" dirty="0"/>
              <a:t>School visits, hands on investigations, DEAL strategies, active learning techniques</a:t>
            </a:r>
          </a:p>
          <a:p>
            <a:endParaRPr lang="en-GB" sz="2000" i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2000" b="1" dirty="0"/>
              <a:t>Revisiting and remembering more overtime: </a:t>
            </a:r>
            <a:br>
              <a:rPr lang="en-GB" sz="2000" b="1" dirty="0"/>
            </a:br>
            <a:r>
              <a:rPr lang="en-GB" sz="2000" b="1" dirty="0"/>
              <a:t>- </a:t>
            </a:r>
            <a:r>
              <a:rPr lang="en-GB" sz="2000" b="1" i="1" dirty="0"/>
              <a:t>Class discussions </a:t>
            </a:r>
            <a:r>
              <a:rPr lang="en-GB" sz="2000" dirty="0"/>
              <a:t>‘last year, you learnt… and this year you’ll… before next year when you study…’.</a:t>
            </a:r>
            <a:br>
              <a:rPr lang="en-GB" sz="2000" dirty="0"/>
            </a:br>
            <a:r>
              <a:rPr lang="en-GB" sz="2000" b="1" i="1" dirty="0"/>
              <a:t>- Quizzes: </a:t>
            </a:r>
            <a:r>
              <a:rPr lang="en-GB" sz="2000" dirty="0"/>
              <a:t>High challenge and low threat.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2000" b="1" dirty="0"/>
              <a:t>KS1 – </a:t>
            </a:r>
            <a:r>
              <a:rPr lang="en-GB" sz="2000" dirty="0"/>
              <a:t>previously taught practical activities are then used as independent challenges in future lessons.</a:t>
            </a:r>
          </a:p>
        </p:txBody>
      </p:sp>
    </p:spTree>
    <p:extLst>
      <p:ext uri="{BB962C8B-B14F-4D97-AF65-F5344CB8AC3E}">
        <p14:creationId xmlns:p14="http://schemas.microsoft.com/office/powerpoint/2010/main" val="25776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5860" y="260648"/>
            <a:ext cx="9793088" cy="746464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solidFill>
                  <a:schemeClr val="accent2"/>
                </a:solidFill>
              </a:rPr>
              <a:t>Science – Children’s books and outcomes: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631EE-C218-4507-A163-5053C02D53F7}"/>
              </a:ext>
            </a:extLst>
          </p:cNvPr>
          <p:cNvSpPr txBox="1"/>
          <p:nvPr/>
        </p:nvSpPr>
        <p:spPr>
          <a:xfrm>
            <a:off x="150942" y="3320474"/>
            <a:ext cx="11742923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Broad, rich and balanced science curriculum evident through children’s learning.</a:t>
            </a:r>
            <a:br>
              <a:rPr lang="en-GB" sz="2000" b="1" dirty="0"/>
            </a:br>
            <a:endParaRPr lang="en-GB" sz="2000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2000" b="1" dirty="0"/>
              <a:t>Rolling out of evidencing progression throughout lessons which is evidenced in books: Children start with an initial concept and question where they are able to evidence their knowledge and initial thoughts.</a:t>
            </a:r>
            <a:br>
              <a:rPr lang="en-GB" sz="2000" dirty="0"/>
            </a:br>
            <a:endParaRPr lang="en-GB" sz="20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2000" b="1" dirty="0"/>
              <a:t>Vocabulary emphasis: </a:t>
            </a:r>
            <a:r>
              <a:rPr lang="en-GB" sz="2000" dirty="0"/>
              <a:t>children are using vocabulary within their written work and spoken in classroom discussions.</a:t>
            </a:r>
          </a:p>
          <a:p>
            <a:endParaRPr lang="en-GB" sz="2000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2000" b="1" dirty="0"/>
              <a:t>Planning grids for investigations </a:t>
            </a:r>
            <a:r>
              <a:rPr lang="en-GB" sz="2000" dirty="0"/>
              <a:t>are being rolled out across KS2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471FF-F99C-43AF-AA6D-9423397936DA}"/>
              </a:ext>
            </a:extLst>
          </p:cNvPr>
          <p:cNvSpPr txBox="1"/>
          <p:nvPr/>
        </p:nvSpPr>
        <p:spPr>
          <a:xfrm>
            <a:off x="693812" y="1007112"/>
            <a:ext cx="10081120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Are there non-negotiables for the presentation of science and children’s expectations?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Cover sheets </a:t>
            </a:r>
            <a:r>
              <a:rPr lang="en-GB" sz="2000" dirty="0"/>
              <a:t>for each science unit containing prior learning, the unit’s learning objectives, future learning and key vocabulary.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Date and learning objective </a:t>
            </a:r>
            <a:r>
              <a:rPr lang="en-GB" sz="2000" dirty="0"/>
              <a:t>evident in children’s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Presentation and outcomes consistent across year groups: </a:t>
            </a:r>
            <a:r>
              <a:rPr lang="en-GB" sz="2000" dirty="0"/>
              <a:t>Ensure both classes are presenting learning in the same format and with the same high expectations to challenge children and ensure high quality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7784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244" y="115186"/>
            <a:ext cx="9793088" cy="746464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solidFill>
                  <a:schemeClr val="accent2"/>
                </a:solidFill>
              </a:rPr>
              <a:t>Science – Children’s books and outcomes: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471FF-F99C-43AF-AA6D-9423397936DA}"/>
              </a:ext>
            </a:extLst>
          </p:cNvPr>
          <p:cNvSpPr txBox="1"/>
          <p:nvPr/>
        </p:nvSpPr>
        <p:spPr>
          <a:xfrm>
            <a:off x="832209" y="1035288"/>
            <a:ext cx="483015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Science investigation templates used in KS2.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30AC5-AC52-4EFD-8B9F-42121A32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6333">
            <a:off x="6062943" y="1636382"/>
            <a:ext cx="5760640" cy="3888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F632BD-4579-4B8F-BD6F-92430D27B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7549">
            <a:off x="326214" y="2134373"/>
            <a:ext cx="5767388" cy="3343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DB0CC-D039-4D4C-B3EF-AED3DF206345}"/>
              </a:ext>
            </a:extLst>
          </p:cNvPr>
          <p:cNvSpPr txBox="1"/>
          <p:nvPr/>
        </p:nvSpPr>
        <p:spPr>
          <a:xfrm>
            <a:off x="225761" y="1988840"/>
            <a:ext cx="147616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Year 3 and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EB27B8-41BE-47FD-85B4-B4D9983B2FCA}"/>
              </a:ext>
            </a:extLst>
          </p:cNvPr>
          <p:cNvSpPr txBox="1"/>
          <p:nvPr/>
        </p:nvSpPr>
        <p:spPr>
          <a:xfrm>
            <a:off x="9878928" y="1382565"/>
            <a:ext cx="147616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Year 5 and 6</a:t>
            </a:r>
          </a:p>
        </p:txBody>
      </p:sp>
    </p:spTree>
    <p:extLst>
      <p:ext uri="{BB962C8B-B14F-4D97-AF65-F5344CB8AC3E}">
        <p14:creationId xmlns:p14="http://schemas.microsoft.com/office/powerpoint/2010/main" val="23452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6D39A-8BDE-4A49-8D4A-74C2BECF9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04460">
            <a:off x="1916896" y="447463"/>
            <a:ext cx="3815564" cy="5175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D09A94-FFAB-4041-811B-7FCF37A30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540" y="404664"/>
            <a:ext cx="3775553" cy="5158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F191C-CD87-443C-A81D-60CE98FB6789}"/>
              </a:ext>
            </a:extLst>
          </p:cNvPr>
          <p:cNvSpPr txBox="1"/>
          <p:nvPr/>
        </p:nvSpPr>
        <p:spPr>
          <a:xfrm>
            <a:off x="5732891" y="43471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E0033-99D8-4D6B-B041-EAF477C23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74779">
            <a:off x="1339560" y="-4003"/>
            <a:ext cx="4309133" cy="58357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FD97EB-8E13-4E66-82F7-5A3506999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547700">
            <a:off x="6245971" y="-196017"/>
            <a:ext cx="3914775" cy="6219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129DD6-7598-4302-86AF-476C2BC03F49}"/>
              </a:ext>
            </a:extLst>
          </p:cNvPr>
          <p:cNvSpPr txBox="1"/>
          <p:nvPr/>
        </p:nvSpPr>
        <p:spPr>
          <a:xfrm>
            <a:off x="5089263" y="49386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23E1A3-B032-4944-BEE4-EACF03BA5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331643" y="-209398"/>
            <a:ext cx="4933950" cy="6753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8CDA0B-0422-4167-8A3D-8612B5B3D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162140">
            <a:off x="1208266" y="-210443"/>
            <a:ext cx="4589534" cy="62711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4BD6C7-50C8-465E-934A-1F2DA1CD1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1043" y="370384"/>
            <a:ext cx="3823670" cy="52222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4E211C-1CF1-4DA4-9262-BFD91E72BD5B}"/>
              </a:ext>
            </a:extLst>
          </p:cNvPr>
          <p:cNvSpPr txBox="1"/>
          <p:nvPr/>
        </p:nvSpPr>
        <p:spPr>
          <a:xfrm>
            <a:off x="3503033" y="260648"/>
            <a:ext cx="93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076D9B-19FC-4772-9AED-65179C5059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781" y="118225"/>
            <a:ext cx="6311429" cy="4817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927727-C901-42AF-9105-4C89B8757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36908" y="850634"/>
            <a:ext cx="5809920" cy="41490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08BA775-F0F8-46E3-9982-0A5DC783B94F}"/>
              </a:ext>
            </a:extLst>
          </p:cNvPr>
          <p:cNvSpPr txBox="1"/>
          <p:nvPr/>
        </p:nvSpPr>
        <p:spPr>
          <a:xfrm>
            <a:off x="3927171" y="3861048"/>
            <a:ext cx="133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36278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4FE5C-9F58-40B6-999D-E2261EB28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44394" y="-385677"/>
            <a:ext cx="3859113" cy="7312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7487D-F133-4C54-8A2D-16FE5FDA871B}"/>
              </a:ext>
            </a:extLst>
          </p:cNvPr>
          <p:cNvSpPr txBox="1"/>
          <p:nvPr/>
        </p:nvSpPr>
        <p:spPr>
          <a:xfrm>
            <a:off x="8038628" y="54066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BC0B4-2DD8-4F30-8D21-06E0DF0D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49658" y="-215517"/>
            <a:ext cx="3997796" cy="7110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3C4A8-28B8-4320-B59E-5962D8AE8504}"/>
              </a:ext>
            </a:extLst>
          </p:cNvPr>
          <p:cNvSpPr txBox="1"/>
          <p:nvPr/>
        </p:nvSpPr>
        <p:spPr>
          <a:xfrm>
            <a:off x="7285737" y="135787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29365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3812" y="106341"/>
            <a:ext cx="10873208" cy="746464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solidFill>
                  <a:schemeClr val="accent2"/>
                </a:solidFill>
              </a:rPr>
              <a:t>Science – Policy: Presentation and Working Walls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9575" y="5661248"/>
            <a:ext cx="29489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26698-A3B0-49AA-8B7B-3115D74F1E99}"/>
              </a:ext>
            </a:extLst>
          </p:cNvPr>
          <p:cNvSpPr txBox="1"/>
          <p:nvPr/>
        </p:nvSpPr>
        <p:spPr>
          <a:xfrm>
            <a:off x="832209" y="1035288"/>
            <a:ext cx="4182083" cy="47089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What should my Science working wall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Topic title </a:t>
            </a:r>
            <a:r>
              <a:rPr lang="en-GB" sz="2000" dirty="0"/>
              <a:t>clearly evidenced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Learning objectives </a:t>
            </a:r>
            <a:r>
              <a:rPr lang="en-GB" sz="2000" dirty="0"/>
              <a:t>for each lesson should be present to demonstrate the learning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Comments from children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Vocabulary </a:t>
            </a:r>
            <a:r>
              <a:rPr lang="en-GB" sz="2000" dirty="0"/>
              <a:t>used for each lesson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Examples of resources used during the lesson – </a:t>
            </a:r>
            <a:r>
              <a:rPr lang="en-GB" sz="2000" dirty="0"/>
              <a:t>concept cartoons, images of practical investigations etc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Examples of children’s work from the lesson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00F46E-7E58-4512-A095-30886FF69D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1054589"/>
            <a:ext cx="6552728" cy="486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FD1A8-1DFA-4C75-B59D-2335049C7B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32" y="1499281"/>
            <a:ext cx="5798143" cy="41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3812" y="106341"/>
            <a:ext cx="10873208" cy="746464"/>
          </a:xfrm>
          <a:prstGeom prst="rect">
            <a:avLst/>
          </a:prstGeom>
        </p:spPr>
        <p:txBody>
          <a:bodyPr/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799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u="sng" dirty="0">
                <a:solidFill>
                  <a:schemeClr val="accent2"/>
                </a:solidFill>
              </a:rPr>
              <a:t>Science – Book Flick and Pupil Voice Spring 1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9575" y="5661248"/>
            <a:ext cx="29489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26698-A3B0-49AA-8B7B-3115D74F1E99}"/>
              </a:ext>
            </a:extLst>
          </p:cNvPr>
          <p:cNvSpPr txBox="1"/>
          <p:nvPr/>
        </p:nvSpPr>
        <p:spPr>
          <a:xfrm>
            <a:off x="474188" y="920427"/>
            <a:ext cx="11238867" cy="19723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Whole school book flick feedback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Cover sheets are consistently used throughout school to ensure staff have a clear understanding of pre and post learning and how it fits in with each year groups objectives.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Each year group is encouraging children to provide extended answers in their written work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Books throughout key stage clearly evidence progression and increase in expectations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Children are actively using key vocabulary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7870089-B355-4B44-BD82-A914F881F14D}"/>
              </a:ext>
            </a:extLst>
          </p:cNvPr>
          <p:cNvSpPr/>
          <p:nvPr/>
        </p:nvSpPr>
        <p:spPr>
          <a:xfrm>
            <a:off x="189756" y="2960385"/>
            <a:ext cx="5256584" cy="1620743"/>
          </a:xfrm>
          <a:prstGeom prst="wedgeEllipseCallout">
            <a:avLst>
              <a:gd name="adj1" fmla="val -53944"/>
              <a:gd name="adj2" fmla="val 6143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At the beginning of each lesson we are asked to revise vocabulary and learning from the previous lesson, we make connections through concept maps – Year 6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39DFE58-3E8D-4FFD-9413-6B840F731EE8}"/>
              </a:ext>
            </a:extLst>
          </p:cNvPr>
          <p:cNvSpPr/>
          <p:nvPr/>
        </p:nvSpPr>
        <p:spPr>
          <a:xfrm>
            <a:off x="2133972" y="4365104"/>
            <a:ext cx="5556501" cy="1833098"/>
          </a:xfrm>
          <a:prstGeom prst="wedgeEllipseCallout">
            <a:avLst>
              <a:gd name="adj1" fmla="val -53944"/>
              <a:gd name="adj2" fmla="val 6143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begin lessons by identifying what we know and then review this at the end of the lesson to see if our knowledge or opinion has changed.</a:t>
            </a:r>
          </a:p>
          <a:p>
            <a:pPr algn="ctr"/>
            <a:r>
              <a:rPr lang="en-GB" dirty="0"/>
              <a:t>We always recap the vocabulary in each lesson – Year 5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00F46DB-5379-40C9-AA93-F4C2DA335091}"/>
              </a:ext>
            </a:extLst>
          </p:cNvPr>
          <p:cNvSpPr/>
          <p:nvPr/>
        </p:nvSpPr>
        <p:spPr>
          <a:xfrm>
            <a:off x="6958508" y="3090189"/>
            <a:ext cx="4096072" cy="1126583"/>
          </a:xfrm>
          <a:prstGeom prst="wedgeEllipseCallout">
            <a:avLst>
              <a:gd name="adj1" fmla="val -53944"/>
              <a:gd name="adj2" fmla="val 6143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use actions to remember key words.– Year 3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D2892BCA-ED28-4EAF-9FB7-4D726CC2896D}"/>
              </a:ext>
            </a:extLst>
          </p:cNvPr>
          <p:cNvSpPr/>
          <p:nvPr/>
        </p:nvSpPr>
        <p:spPr>
          <a:xfrm>
            <a:off x="7690473" y="4463682"/>
            <a:ext cx="4524752" cy="1287760"/>
          </a:xfrm>
          <a:prstGeom prst="wedgeEllipseCallout">
            <a:avLst>
              <a:gd name="adj1" fmla="val -53944"/>
              <a:gd name="adj2" fmla="val 6143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Each lesson always starts with a recap of the previous lesson.– Year 4</a:t>
            </a:r>
          </a:p>
        </p:txBody>
      </p:sp>
    </p:spTree>
    <p:extLst>
      <p:ext uri="{BB962C8B-B14F-4D97-AF65-F5344CB8AC3E}">
        <p14:creationId xmlns:p14="http://schemas.microsoft.com/office/powerpoint/2010/main" val="31992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988840"/>
            <a:ext cx="11180984" cy="4343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Schemes of work</a:t>
            </a:r>
            <a:r>
              <a:rPr lang="en-US" sz="2000" dirty="0"/>
              <a:t>: Clear coverage across each unit.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Progression for assessment: </a:t>
            </a:r>
            <a:r>
              <a:rPr lang="en-US" sz="2000" dirty="0"/>
              <a:t>Vocabulary and objectives clear for staff to form judgements.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Bespoke and engaging lessons </a:t>
            </a:r>
            <a:r>
              <a:rPr lang="en-US" sz="2000" dirty="0"/>
              <a:t>driven by a quality scheme of work and high-quality teaching and learning.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Regular subject monitoring </a:t>
            </a:r>
            <a:r>
              <a:rPr lang="en-US" sz="2000" dirty="0"/>
              <a:t>to ensure open dialogue between subject leaders and class teachers.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Policy: </a:t>
            </a:r>
            <a:r>
              <a:rPr lang="en-US" sz="2000" dirty="0"/>
              <a:t>Clear and outlined for staff – working walls, units, presentation of work.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82244" y="836712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Strengths:</a:t>
            </a: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BFA52EE-9DFA-474B-AC8C-C32D1BC7E8EB}"/>
              </a:ext>
            </a:extLst>
          </p:cNvPr>
          <p:cNvSpPr txBox="1">
            <a:spLocks/>
          </p:cNvSpPr>
          <p:nvPr/>
        </p:nvSpPr>
        <p:spPr>
          <a:xfrm>
            <a:off x="585800" y="1700808"/>
            <a:ext cx="11017224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/>
              <a:t>2021 - 2022 Monitoring: </a:t>
            </a:r>
            <a:r>
              <a:rPr lang="en-US" sz="1800" dirty="0"/>
              <a:t>Pupil voice, lessons and book flicks </a:t>
            </a:r>
            <a:r>
              <a:rPr lang="en-US" sz="1800" b="1" dirty="0"/>
              <a:t>–</a:t>
            </a:r>
            <a:r>
              <a:rPr lang="en-US" sz="1800" dirty="0"/>
              <a:t>Spring 1 &amp; Summer 1</a:t>
            </a:r>
            <a:endParaRPr lang="en-US" sz="1800" i="1" dirty="0"/>
          </a:p>
          <a:p>
            <a:pPr>
              <a:lnSpc>
                <a:spcPct val="150000"/>
              </a:lnSpc>
            </a:pPr>
            <a:r>
              <a:rPr lang="en-US" sz="1800" b="1" dirty="0"/>
              <a:t>Outcomes in books</a:t>
            </a:r>
            <a:r>
              <a:rPr lang="en-US" sz="1800" dirty="0"/>
              <a:t>: Consistency of approach through investigation templates, outcomes show progression of knowledge throughout lesson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Remembering more: </a:t>
            </a:r>
            <a:r>
              <a:rPr lang="en-US" sz="1800" dirty="0"/>
              <a:t>Ensure children are regularly revising key concepts and vocabulary</a:t>
            </a:r>
          </a:p>
          <a:p>
            <a:pPr>
              <a:lnSpc>
                <a:spcPct val="150000"/>
              </a:lnSpc>
            </a:pPr>
            <a:r>
              <a:rPr lang="en-US" sz="1800" b="1" dirty="0"/>
              <a:t>Enquiry types: </a:t>
            </a:r>
            <a:r>
              <a:rPr lang="en-US" sz="1800" dirty="0"/>
              <a:t>Identify approach for children and staff to record the enquiry and skills approaches being used in lessons.</a:t>
            </a:r>
          </a:p>
          <a:p>
            <a:r>
              <a:rPr lang="en-US" sz="1800" b="1" dirty="0"/>
              <a:t>Assessment procedure: </a:t>
            </a:r>
            <a:r>
              <a:rPr lang="en-US" sz="1800" dirty="0"/>
              <a:t>set up but not had the time to be fully tested and provided with valuable data. </a:t>
            </a:r>
          </a:p>
          <a:p>
            <a:r>
              <a:rPr lang="en-US" sz="1800" b="1" dirty="0"/>
              <a:t>Opportunities for links with experts and universities </a:t>
            </a:r>
            <a:r>
              <a:rPr lang="en-US" sz="1800" dirty="0"/>
              <a:t>to further enhance curriculum.</a:t>
            </a:r>
          </a:p>
          <a:p>
            <a:pPr>
              <a:lnSpc>
                <a:spcPct val="150000"/>
              </a:lnSpc>
            </a:pPr>
            <a:endParaRPr lang="en-US" sz="1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18148" y="692696"/>
            <a:ext cx="460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31190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04" y="260648"/>
            <a:ext cx="8786244" cy="3602920"/>
          </a:xfrm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accent2"/>
                </a:solidFill>
              </a:rPr>
              <a:t>How is learning across school sequenced?</a:t>
            </a:r>
            <a:br>
              <a:rPr lang="en-GB" sz="4000" u="sng" dirty="0">
                <a:solidFill>
                  <a:schemeClr val="accent2"/>
                </a:solidFill>
              </a:rPr>
            </a:br>
            <a:br>
              <a:rPr lang="en-GB" sz="40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endParaRPr lang="en-GB" sz="2800" u="sng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656B8-AD51-402C-B1D8-71243D0C5750}"/>
              </a:ext>
            </a:extLst>
          </p:cNvPr>
          <p:cNvSpPr txBox="1"/>
          <p:nvPr/>
        </p:nvSpPr>
        <p:spPr>
          <a:xfrm>
            <a:off x="261764" y="1014452"/>
            <a:ext cx="54726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EYFS and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44560-42D4-435B-9948-DF3FDE0F1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772816"/>
            <a:ext cx="7036841" cy="2750836"/>
          </a:xfrm>
          <a:prstGeom prst="rect">
            <a:avLst/>
          </a:prstGeom>
        </p:spPr>
      </p:pic>
      <p:pic>
        <p:nvPicPr>
          <p:cNvPr id="7" name="Picture 2" descr="IMG_1382">
            <a:extLst>
              <a:ext uri="{FF2B5EF4-FFF2-40B4-BE49-F238E27FC236}">
                <a16:creationId xmlns:a16="http://schemas.microsoft.com/office/drawing/2014/main" id="{3EEEAB87-1240-4166-819C-1FE68346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2922" y="4742165"/>
            <a:ext cx="1680492" cy="14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3" descr="IMG_1420">
            <a:extLst>
              <a:ext uri="{FF2B5EF4-FFF2-40B4-BE49-F238E27FC236}">
                <a16:creationId xmlns:a16="http://schemas.microsoft.com/office/drawing/2014/main" id="{484F7E3E-6139-4DEF-A22D-AFF730EE1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3852" y="4816684"/>
            <a:ext cx="1756304" cy="131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A13252-3441-45F9-AAE6-D3C72086B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366" y="2085721"/>
            <a:ext cx="1830024" cy="2222732"/>
          </a:xfrm>
          <a:prstGeom prst="rect">
            <a:avLst/>
          </a:prstGeom>
        </p:spPr>
      </p:pic>
      <p:pic>
        <p:nvPicPr>
          <p:cNvPr id="10" name="Picture 4" descr="IMG_1673">
            <a:extLst>
              <a:ext uri="{FF2B5EF4-FFF2-40B4-BE49-F238E27FC236}">
                <a16:creationId xmlns:a16="http://schemas.microsoft.com/office/drawing/2014/main" id="{CA6F647E-3286-4386-8C6A-66B00036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20493" y="1407053"/>
            <a:ext cx="2038086" cy="15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6" descr="St Edmund&amp;#39;s Catholic Primary School - Hatching Chicks!">
            <a:extLst>
              <a:ext uri="{FF2B5EF4-FFF2-40B4-BE49-F238E27FC236}">
                <a16:creationId xmlns:a16="http://schemas.microsoft.com/office/drawing/2014/main" id="{98EE7025-0E7B-411D-8E41-42E396209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5"/>
          <a:stretch/>
        </p:blipFill>
        <p:spPr bwMode="auto">
          <a:xfrm>
            <a:off x="7324537" y="4437112"/>
            <a:ext cx="2442283" cy="17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61075-6E1B-48C6-A36F-4A7410D0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845734"/>
            <a:ext cx="410445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Includes torches, magnifying glasses, Science books, clip boards.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Allows children to take control and have ownership over what they are interested in or would like to investigate. For example; children often find things in the outdoor environment that they want to investigate such as; pinecones, feathers and conkers.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95B1D-2C3E-453E-843B-7FFCE337888B}"/>
              </a:ext>
            </a:extLst>
          </p:cNvPr>
          <p:cNvSpPr/>
          <p:nvPr/>
        </p:nvSpPr>
        <p:spPr>
          <a:xfrm>
            <a:off x="837828" y="54868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solidFill>
                  <a:schemeClr val="accent2"/>
                </a:solidFill>
              </a:rPr>
              <a:t>Investigation Station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7ABF1F-3080-4B3A-82AE-0BD4E87E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76" y="1988840"/>
            <a:ext cx="6639332" cy="35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116632"/>
            <a:ext cx="8786244" cy="3602920"/>
          </a:xfrm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chemeClr val="accent2"/>
                </a:solidFill>
              </a:rPr>
              <a:t>How is learning across school sequenced?</a:t>
            </a:r>
            <a:br>
              <a:rPr lang="en-GB" sz="4000" u="sng" dirty="0">
                <a:solidFill>
                  <a:schemeClr val="accent2"/>
                </a:solidFill>
              </a:rPr>
            </a:br>
            <a:br>
              <a:rPr lang="en-GB" sz="40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br>
              <a:rPr lang="en-GB" sz="2800" u="sng" dirty="0">
                <a:solidFill>
                  <a:schemeClr val="accent2"/>
                </a:solidFill>
              </a:rPr>
            </a:br>
            <a:endParaRPr lang="en-GB" sz="28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780" y="5013176"/>
            <a:ext cx="1137726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/>
              <a:t>Learning is sequenced  based on suitability with wider curriculum and seasonal suitability. For example: Year 5 Earth and Space coincides with Ancient Maya History topic to link with Astronomy. Year 1 complete Plants unit in the Autumn to coincide with seasonal changes.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B3EF5-9B5D-49F7-BC70-A803D276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1124744"/>
            <a:ext cx="9238256" cy="36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187166"/>
            <a:ext cx="11667316" cy="2664296"/>
          </a:xfrm>
        </p:spPr>
        <p:txBody>
          <a:bodyPr>
            <a:noAutofit/>
          </a:bodyPr>
          <a:lstStyle/>
          <a:p>
            <a:r>
              <a:rPr lang="en-GB" sz="3600" u="sng" dirty="0">
                <a:solidFill>
                  <a:schemeClr val="accent2"/>
                </a:solidFill>
              </a:rPr>
              <a:t>How are knowledge and skills built upon through the school?</a:t>
            </a:r>
            <a:br>
              <a:rPr lang="en-GB" sz="3600" dirty="0"/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endParaRPr lang="en-GB" sz="24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56" y="1382286"/>
            <a:ext cx="4104456" cy="4093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Clear progression documents </a:t>
            </a:r>
            <a:r>
              <a:rPr lang="en-GB" sz="2000" dirty="0"/>
              <a:t>for each topic to outline  how each topic is built upon in each year group.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Teachers have a clear understanding of what has been covered in previous year groups (recorded on topic cover sheets)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Children are able to see what they have previously covered in their topic cover sheets.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EE0E3-E6B0-4816-A8A5-2A5B65282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04" y="1052736"/>
            <a:ext cx="7966621" cy="49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1667316" cy="2664296"/>
          </a:xfrm>
        </p:spPr>
        <p:txBody>
          <a:bodyPr>
            <a:noAutofit/>
          </a:bodyPr>
          <a:lstStyle/>
          <a:p>
            <a:r>
              <a:rPr lang="en-GB" sz="3600" u="sng" dirty="0">
                <a:solidFill>
                  <a:schemeClr val="accent2"/>
                </a:solidFill>
              </a:rPr>
              <a:t>How are knowledge and skills built upon through the school?</a:t>
            </a:r>
            <a:br>
              <a:rPr lang="en-GB" sz="3600" dirty="0"/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endParaRPr lang="en-GB" sz="24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56" y="1382286"/>
            <a:ext cx="4104456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Clear progression documents </a:t>
            </a:r>
            <a:r>
              <a:rPr lang="en-GB" sz="2000" dirty="0"/>
              <a:t>for the working scientifically skills for KS1, LKS2 and UKS2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Each enquiry type has activities which can be progressed across key stages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DF981-ED5D-4639-9834-881C37967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377" y="649564"/>
            <a:ext cx="4991100" cy="2852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73E238-E648-4A60-901A-99C9F8612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176" y="2275198"/>
            <a:ext cx="5727149" cy="3315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4FE1A-FE12-4E03-86A6-615F8E5BB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285" y="3099498"/>
            <a:ext cx="5111365" cy="29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1" y="260648"/>
            <a:ext cx="11667316" cy="2664296"/>
          </a:xfrm>
        </p:spPr>
        <p:txBody>
          <a:bodyPr>
            <a:noAutofit/>
          </a:bodyPr>
          <a:lstStyle/>
          <a:p>
            <a:r>
              <a:rPr lang="en-GB" sz="3600" u="sng" dirty="0">
                <a:solidFill>
                  <a:schemeClr val="accent2"/>
                </a:solidFill>
              </a:rPr>
              <a:t>How are knowledge and skills built upon through the school?</a:t>
            </a:r>
            <a:br>
              <a:rPr lang="en-GB" sz="3600" dirty="0"/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endParaRPr lang="en-GB" sz="24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55" y="1382286"/>
            <a:ext cx="3806373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Topic cover sheets </a:t>
            </a:r>
            <a:r>
              <a:rPr lang="en-GB" sz="2000" dirty="0"/>
              <a:t>used at the beginning of each unit and details prior and future learning so children and teachers have a clear view of their learning journey.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44C09-8CE7-4365-A868-A29702A27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129" y="1012936"/>
            <a:ext cx="4196565" cy="4996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7D9B69-AA5E-40A2-B9AB-62DFF963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57" y="1052736"/>
            <a:ext cx="3763407" cy="49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1" y="260648"/>
            <a:ext cx="11667316" cy="2664296"/>
          </a:xfrm>
        </p:spPr>
        <p:txBody>
          <a:bodyPr>
            <a:noAutofit/>
          </a:bodyPr>
          <a:lstStyle/>
          <a:p>
            <a:r>
              <a:rPr lang="en-GB" sz="3600" u="sng" dirty="0">
                <a:solidFill>
                  <a:schemeClr val="accent2"/>
                </a:solidFill>
              </a:rPr>
              <a:t>How are knowledge and skills built upon through the school?</a:t>
            </a:r>
            <a:br>
              <a:rPr lang="en-GB" sz="3600" dirty="0"/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br>
              <a:rPr lang="en-GB" sz="2400" u="sng" dirty="0">
                <a:solidFill>
                  <a:schemeClr val="accent2"/>
                </a:solidFill>
              </a:rPr>
            </a:br>
            <a:endParaRPr lang="en-GB" sz="24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686" y="908720"/>
            <a:ext cx="1137726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Bespoke schemes of work are created for each individual topic </a:t>
            </a:r>
            <a:r>
              <a:rPr lang="en-GB" sz="2000" dirty="0"/>
              <a:t>– NC objectives are used to create six lessons.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5129E-B59A-47D6-8A31-44D01E39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4" y="1376772"/>
            <a:ext cx="834551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84" y="-459432"/>
            <a:ext cx="8594429" cy="1320456"/>
          </a:xfrm>
        </p:spPr>
        <p:txBody>
          <a:bodyPr>
            <a:normAutofit/>
          </a:bodyPr>
          <a:lstStyle/>
          <a:p>
            <a:r>
              <a:rPr lang="en-GB" sz="4400" u="sng" dirty="0">
                <a:solidFill>
                  <a:schemeClr val="accent2"/>
                </a:solidFill>
              </a:rPr>
              <a:t>Challenge and Differentiation: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845" y="958753"/>
            <a:ext cx="1146593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Challenge: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Staff create bespoke schemes of work </a:t>
            </a:r>
            <a:r>
              <a:rPr lang="en-GB" sz="2000" dirty="0"/>
              <a:t>where time is taken to identify key opportunities for challenge.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Opportunities for deeper understanding </a:t>
            </a:r>
            <a:r>
              <a:rPr lang="en-GB" sz="2000" dirty="0"/>
              <a:t>are identified through an understanding of where learning is going in the future and application and reflection of key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Wider curriculum opportunities applied: </a:t>
            </a:r>
            <a:r>
              <a:rPr lang="en-GB" sz="2000" dirty="0"/>
              <a:t>Writing in up scientific reports in Y5 and 6, links to Literacy, Computing units.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285CE4-96B6-4E14-8241-C3C5090B04E1}"/>
              </a:ext>
            </a:extLst>
          </p:cNvPr>
          <p:cNvSpPr txBox="1"/>
          <p:nvPr/>
        </p:nvSpPr>
        <p:spPr>
          <a:xfrm>
            <a:off x="510845" y="2995475"/>
            <a:ext cx="11481684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SEND &amp; EAL: Differentiation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Independent challenges are </a:t>
            </a:r>
            <a:r>
              <a:rPr lang="en-GB" sz="2000" b="1" dirty="0"/>
              <a:t>accessible and practical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Children can </a:t>
            </a:r>
            <a:r>
              <a:rPr lang="en-GB" sz="2000" b="1" dirty="0"/>
              <a:t>evidence their work through pictures/videos/ voice recordings that they have recorded independently.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Regular recapping of vocab </a:t>
            </a:r>
            <a:r>
              <a:rPr lang="en-GB" sz="2000" dirty="0"/>
              <a:t>using the Science working wall to revise and revisit.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 of </a:t>
            </a:r>
            <a:r>
              <a:rPr lang="en-GB" sz="2000" b="1" dirty="0"/>
              <a:t>sentence stems and scaffolds</a:t>
            </a:r>
            <a:r>
              <a:rPr lang="en-GB" sz="2000" dirty="0"/>
              <a:t> for written work.</a:t>
            </a:r>
            <a:r>
              <a:rPr lang="en-GB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One to one or group support </a:t>
            </a:r>
            <a:r>
              <a:rPr lang="en-GB" sz="2000" dirty="0"/>
              <a:t>during introductions.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When the children are completing their work and independent challenges they have </a:t>
            </a:r>
            <a:r>
              <a:rPr lang="en-GB" sz="2000" b="1" dirty="0"/>
              <a:t>adult support or are put with an appropriate partner.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45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5802</TotalTime>
  <Words>1234</Words>
  <Application>Microsoft Office PowerPoint</Application>
  <PresentationFormat>Custom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Symbol</vt:lpstr>
      <vt:lpstr>Times New Roman</vt:lpstr>
      <vt:lpstr>Retrospect</vt:lpstr>
      <vt:lpstr>Science – One Voice</vt:lpstr>
      <vt:lpstr>How is learning across school sequenced?        </vt:lpstr>
      <vt:lpstr>PowerPoint Presentation</vt:lpstr>
      <vt:lpstr>How is learning across school sequenced?        </vt:lpstr>
      <vt:lpstr>How are knowledge and skills built upon through the school?       </vt:lpstr>
      <vt:lpstr>How are knowledge and skills built upon through the school?       </vt:lpstr>
      <vt:lpstr>How are knowledge and skills built upon through the school?       </vt:lpstr>
      <vt:lpstr>How are knowledge and skills built upon through the school?       </vt:lpstr>
      <vt:lpstr>Challenge and Differentiation:</vt:lpstr>
      <vt:lpstr>Linking learning and remembering learning: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deep dive</dc:title>
  <dc:creator>Luke Redfearn</dc:creator>
  <cp:lastModifiedBy>grace.codling</cp:lastModifiedBy>
  <cp:revision>132</cp:revision>
  <dcterms:created xsi:type="dcterms:W3CDTF">2021-06-15T11:03:18Z</dcterms:created>
  <dcterms:modified xsi:type="dcterms:W3CDTF">2022-03-10T11:55:28Z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