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88825" cy="6858000"/>
  <p:notesSz cx="6858000" cy="9144000"/>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39">
          <p15:clr>
            <a:srgbClr val="A4A3A4"/>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gVVTsvydAFvfIp2pVkRLTJlKvp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50" y="198"/>
      </p:cViewPr>
      <p:guideLst>
        <p:guide pos="3839"/>
        <p:guide orient="horz" pos="216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2A2A2A"/>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2A2A2A"/>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2A2A2A"/>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2A2A2A"/>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2A2A2A"/>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0fffa54333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10fffa54333_0_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fffa5433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g10fffa54333_1_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715b5c8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g111715b5c82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1715b5c82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g111715b5c82_0_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1e7d07a88_2_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d1e7d07a8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d1e7d07a88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18"/>
          <p:cNvSpPr/>
          <p:nvPr/>
        </p:nvSpPr>
        <p:spPr>
          <a:xfrm>
            <a:off x="3175" y="6400800"/>
            <a:ext cx="12185651"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8"/>
          <p:cNvSpPr/>
          <p:nvPr/>
        </p:nvSpPr>
        <p:spPr>
          <a:xfrm>
            <a:off x="15" y="6334316"/>
            <a:ext cx="12185651"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8"/>
          <p:cNvSpPr txBox="1">
            <a:spLocks noGrp="1"/>
          </p:cNvSpPr>
          <p:nvPr>
            <p:ph type="ctrTitle"/>
          </p:nvPr>
        </p:nvSpPr>
        <p:spPr>
          <a:xfrm>
            <a:off x="1096994" y="758952"/>
            <a:ext cx="10055781"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7998"/>
              <a:buFont typeface="Calibri"/>
              <a:buNone/>
              <a:defRPr sz="7998">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subTitle" idx="1"/>
          </p:nvPr>
        </p:nvSpPr>
        <p:spPr>
          <a:xfrm>
            <a:off x="1099764" y="4455621"/>
            <a:ext cx="10055781"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399"/>
              <a:buNone/>
              <a:defRPr sz="2399" cap="none">
                <a:solidFill>
                  <a:schemeClr val="dk2"/>
                </a:solidFill>
                <a:latin typeface="Calibri"/>
                <a:ea typeface="Calibri"/>
                <a:cs typeface="Calibri"/>
                <a:sym typeface="Calibri"/>
              </a:defRPr>
            </a:lvl1pPr>
            <a:lvl2pPr lvl="1" algn="ctr">
              <a:lnSpc>
                <a:spcPct val="90000"/>
              </a:lnSpc>
              <a:spcBef>
                <a:spcPts val="200"/>
              </a:spcBef>
              <a:spcAft>
                <a:spcPts val="0"/>
              </a:spcAft>
              <a:buSzPts val="2399"/>
              <a:buNone/>
              <a:defRPr sz="2399"/>
            </a:lvl2pPr>
            <a:lvl3pPr lvl="2" algn="ctr">
              <a:lnSpc>
                <a:spcPct val="90000"/>
              </a:lnSpc>
              <a:spcBef>
                <a:spcPts val="400"/>
              </a:spcBef>
              <a:spcAft>
                <a:spcPts val="0"/>
              </a:spcAft>
              <a:buSzPts val="2399"/>
              <a:buNone/>
              <a:defRPr sz="2399"/>
            </a:lvl3pPr>
            <a:lvl4pPr lvl="3" algn="ctr">
              <a:lnSpc>
                <a:spcPct val="90000"/>
              </a:lnSpc>
              <a:spcBef>
                <a:spcPts val="400"/>
              </a:spcBef>
              <a:spcAft>
                <a:spcPts val="0"/>
              </a:spcAft>
              <a:buSzPts val="1999"/>
              <a:buNone/>
              <a:defRPr sz="1999"/>
            </a:lvl4pPr>
            <a:lvl5pPr lvl="4" algn="ctr">
              <a:lnSpc>
                <a:spcPct val="90000"/>
              </a:lnSpc>
              <a:spcBef>
                <a:spcPts val="400"/>
              </a:spcBef>
              <a:spcAft>
                <a:spcPts val="0"/>
              </a:spcAft>
              <a:buSzPts val="1999"/>
              <a:buNone/>
              <a:defRPr sz="1999"/>
            </a:lvl5pPr>
            <a:lvl6pPr lvl="5" algn="ctr">
              <a:lnSpc>
                <a:spcPct val="90000"/>
              </a:lnSpc>
              <a:spcBef>
                <a:spcPts val="400"/>
              </a:spcBef>
              <a:spcAft>
                <a:spcPts val="0"/>
              </a:spcAft>
              <a:buSzPts val="1999"/>
              <a:buNone/>
              <a:defRPr sz="1999"/>
            </a:lvl6pPr>
            <a:lvl7pPr lvl="6" algn="ctr">
              <a:lnSpc>
                <a:spcPct val="90000"/>
              </a:lnSpc>
              <a:spcBef>
                <a:spcPts val="400"/>
              </a:spcBef>
              <a:spcAft>
                <a:spcPts val="0"/>
              </a:spcAft>
              <a:buSzPts val="1999"/>
              <a:buNone/>
              <a:defRPr sz="1999"/>
            </a:lvl7pPr>
            <a:lvl8pPr lvl="7" algn="ctr">
              <a:lnSpc>
                <a:spcPct val="90000"/>
              </a:lnSpc>
              <a:spcBef>
                <a:spcPts val="400"/>
              </a:spcBef>
              <a:spcAft>
                <a:spcPts val="0"/>
              </a:spcAft>
              <a:buSzPts val="1999"/>
              <a:buNone/>
              <a:defRPr sz="1999"/>
            </a:lvl8pPr>
            <a:lvl9pPr lvl="8" algn="ctr">
              <a:lnSpc>
                <a:spcPct val="90000"/>
              </a:lnSpc>
              <a:spcBef>
                <a:spcPts val="400"/>
              </a:spcBef>
              <a:spcAft>
                <a:spcPts val="400"/>
              </a:spcAft>
              <a:buSzPts val="1999"/>
              <a:buNone/>
              <a:defRPr sz="1999"/>
            </a:lvl9pPr>
          </a:lstStyle>
          <a:p>
            <a:endParaRPr/>
          </a:p>
        </p:txBody>
      </p:sp>
      <p:sp>
        <p:nvSpPr>
          <p:cNvPr id="23" name="Google Shape;23;p18"/>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26" name="Google Shape;26;p18"/>
          <p:cNvCxnSpPr/>
          <p:nvPr/>
        </p:nvCxnSpPr>
        <p:spPr>
          <a:xfrm>
            <a:off x="1207344" y="4343400"/>
            <a:ext cx="9872948"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27"/>
          <p:cNvSpPr txBox="1">
            <a:spLocks noGrp="1"/>
          </p:cNvSpPr>
          <p:nvPr>
            <p:ph type="title"/>
          </p:nvPr>
        </p:nvSpPr>
        <p:spPr>
          <a:xfrm>
            <a:off x="1096994" y="286604"/>
            <a:ext cx="10055781"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7"/>
          <p:cNvSpPr txBox="1">
            <a:spLocks noGrp="1"/>
          </p:cNvSpPr>
          <p:nvPr>
            <p:ph type="body" idx="1"/>
          </p:nvPr>
        </p:nvSpPr>
        <p:spPr>
          <a:xfrm rot="5400000">
            <a:off x="4113205" y="-1170476"/>
            <a:ext cx="4023360" cy="10055781"/>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7"/>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7"/>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7"/>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8"/>
          <p:cNvSpPr/>
          <p:nvPr/>
        </p:nvSpPr>
        <p:spPr>
          <a:xfrm>
            <a:off x="3175" y="6400800"/>
            <a:ext cx="12185651"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8"/>
          <p:cNvSpPr/>
          <p:nvPr/>
        </p:nvSpPr>
        <p:spPr>
          <a:xfrm>
            <a:off x="15" y="6334316"/>
            <a:ext cx="12185651"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8"/>
          <p:cNvSpPr txBox="1">
            <a:spLocks noGrp="1"/>
          </p:cNvSpPr>
          <p:nvPr>
            <p:ph type="title"/>
          </p:nvPr>
        </p:nvSpPr>
        <p:spPr>
          <a:xfrm rot="5400000">
            <a:off x="7156786" y="1978144"/>
            <a:ext cx="5759898" cy="262821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8"/>
          <p:cNvSpPr txBox="1">
            <a:spLocks noGrp="1"/>
          </p:cNvSpPr>
          <p:nvPr>
            <p:ph type="body" idx="1"/>
          </p:nvPr>
        </p:nvSpPr>
        <p:spPr>
          <a:xfrm rot="5400000">
            <a:off x="1824176" y="-573892"/>
            <a:ext cx="5759898" cy="7732286"/>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28"/>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8"/>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1096994" y="286604"/>
            <a:ext cx="10055781"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
        <p:cNvGrpSpPr/>
        <p:nvPr/>
      </p:nvGrpSpPr>
      <p:grpSpPr>
        <a:xfrm>
          <a:off x="0" y="0"/>
          <a:ext cx="0" cy="0"/>
          <a:chOff x="0" y="0"/>
          <a:chExt cx="0" cy="0"/>
        </a:xfrm>
      </p:grpSpPr>
      <p:sp>
        <p:nvSpPr>
          <p:cNvPr id="33" name="Google Shape;33;p20"/>
          <p:cNvSpPr/>
          <p:nvPr/>
        </p:nvSpPr>
        <p:spPr>
          <a:xfrm>
            <a:off x="3175" y="6400800"/>
            <a:ext cx="12185651"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0"/>
          <p:cNvSpPr/>
          <p:nvPr/>
        </p:nvSpPr>
        <p:spPr>
          <a:xfrm>
            <a:off x="15" y="6334316"/>
            <a:ext cx="12185651"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0"/>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1096994" y="286604"/>
            <a:ext cx="10055781"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1096994" y="1845734"/>
            <a:ext cx="10055781"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21"/>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44"/>
        <p:cNvGrpSpPr/>
        <p:nvPr/>
      </p:nvGrpSpPr>
      <p:grpSpPr>
        <a:xfrm>
          <a:off x="0" y="0"/>
          <a:ext cx="0" cy="0"/>
          <a:chOff x="0" y="0"/>
          <a:chExt cx="0" cy="0"/>
        </a:xfrm>
      </p:grpSpPr>
      <p:sp>
        <p:nvSpPr>
          <p:cNvPr id="45" name="Google Shape;45;p22"/>
          <p:cNvSpPr/>
          <p:nvPr/>
        </p:nvSpPr>
        <p:spPr>
          <a:xfrm>
            <a:off x="3175" y="6400800"/>
            <a:ext cx="12185651"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2"/>
          <p:cNvSpPr/>
          <p:nvPr/>
        </p:nvSpPr>
        <p:spPr>
          <a:xfrm>
            <a:off x="15" y="6334316"/>
            <a:ext cx="12185651"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2"/>
          <p:cNvSpPr txBox="1">
            <a:spLocks noGrp="1"/>
          </p:cNvSpPr>
          <p:nvPr>
            <p:ph type="title"/>
          </p:nvPr>
        </p:nvSpPr>
        <p:spPr>
          <a:xfrm>
            <a:off x="1096994" y="758952"/>
            <a:ext cx="10055781"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7998"/>
              <a:buFont typeface="Calibri"/>
              <a:buNone/>
              <a:defRPr sz="7998"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1096994" y="4453128"/>
            <a:ext cx="10055781"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399"/>
              <a:buNone/>
              <a:defRPr sz="2399"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799"/>
              <a:buNone/>
              <a:defRPr sz="1799">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9" name="Google Shape;49;p22"/>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2"/>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52" name="Google Shape;52;p22"/>
          <p:cNvCxnSpPr/>
          <p:nvPr/>
        </p:nvCxnSpPr>
        <p:spPr>
          <a:xfrm>
            <a:off x="1207344" y="4343400"/>
            <a:ext cx="9872948"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1096994" y="286604"/>
            <a:ext cx="10055781"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body" idx="1"/>
          </p:nvPr>
        </p:nvSpPr>
        <p:spPr>
          <a:xfrm>
            <a:off x="1096992" y="1845734"/>
            <a:ext cx="4936474"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23"/>
          <p:cNvSpPr txBox="1">
            <a:spLocks noGrp="1"/>
          </p:cNvSpPr>
          <p:nvPr>
            <p:ph type="body" idx="2"/>
          </p:nvPr>
        </p:nvSpPr>
        <p:spPr>
          <a:xfrm>
            <a:off x="6216301" y="1845735"/>
            <a:ext cx="4936474"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7" name="Google Shape;57;p23"/>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1096994" y="286604"/>
            <a:ext cx="10055781"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a:off x="1096994" y="1846052"/>
            <a:ext cx="4936474"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999"/>
              <a:buNone/>
              <a:defRPr sz="1999" b="0" cap="none">
                <a:solidFill>
                  <a:schemeClr val="dk2"/>
                </a:solidFill>
              </a:defRPr>
            </a:lvl1pPr>
            <a:lvl2pPr marL="914400" lvl="1" indent="-228600" algn="l">
              <a:lnSpc>
                <a:spcPct val="90000"/>
              </a:lnSpc>
              <a:spcBef>
                <a:spcPts val="200"/>
              </a:spcBef>
              <a:spcAft>
                <a:spcPts val="0"/>
              </a:spcAft>
              <a:buSzPts val="1999"/>
              <a:buNone/>
              <a:defRPr sz="1999" b="1"/>
            </a:lvl2pPr>
            <a:lvl3pPr marL="1371600" lvl="2" indent="-228600" algn="l">
              <a:lnSpc>
                <a:spcPct val="90000"/>
              </a:lnSpc>
              <a:spcBef>
                <a:spcPts val="400"/>
              </a:spcBef>
              <a:spcAft>
                <a:spcPts val="0"/>
              </a:spcAft>
              <a:buSzPts val="1799"/>
              <a:buNone/>
              <a:defRPr sz="1799"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3" name="Google Shape;63;p24"/>
          <p:cNvSpPr txBox="1">
            <a:spLocks noGrp="1"/>
          </p:cNvSpPr>
          <p:nvPr>
            <p:ph type="body" idx="2"/>
          </p:nvPr>
        </p:nvSpPr>
        <p:spPr>
          <a:xfrm>
            <a:off x="1096994" y="2582334"/>
            <a:ext cx="4936474"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24"/>
          <p:cNvSpPr txBox="1">
            <a:spLocks noGrp="1"/>
          </p:cNvSpPr>
          <p:nvPr>
            <p:ph type="body" idx="3"/>
          </p:nvPr>
        </p:nvSpPr>
        <p:spPr>
          <a:xfrm>
            <a:off x="6216301" y="1846052"/>
            <a:ext cx="4936474"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999"/>
              <a:buNone/>
              <a:defRPr sz="1999" b="0" cap="none">
                <a:solidFill>
                  <a:schemeClr val="dk2"/>
                </a:solidFill>
              </a:defRPr>
            </a:lvl1pPr>
            <a:lvl2pPr marL="914400" lvl="1" indent="-228600" algn="l">
              <a:lnSpc>
                <a:spcPct val="90000"/>
              </a:lnSpc>
              <a:spcBef>
                <a:spcPts val="200"/>
              </a:spcBef>
              <a:spcAft>
                <a:spcPts val="0"/>
              </a:spcAft>
              <a:buSzPts val="1999"/>
              <a:buNone/>
              <a:defRPr sz="1999" b="1"/>
            </a:lvl2pPr>
            <a:lvl3pPr marL="1371600" lvl="2" indent="-228600" algn="l">
              <a:lnSpc>
                <a:spcPct val="90000"/>
              </a:lnSpc>
              <a:spcBef>
                <a:spcPts val="400"/>
              </a:spcBef>
              <a:spcAft>
                <a:spcPts val="0"/>
              </a:spcAft>
              <a:buSzPts val="1799"/>
              <a:buNone/>
              <a:defRPr sz="1799"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5" name="Google Shape;65;p24"/>
          <p:cNvSpPr txBox="1">
            <a:spLocks noGrp="1"/>
          </p:cNvSpPr>
          <p:nvPr>
            <p:ph type="body" idx="4"/>
          </p:nvPr>
        </p:nvSpPr>
        <p:spPr>
          <a:xfrm>
            <a:off x="6216301" y="2582334"/>
            <a:ext cx="4936474"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24"/>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25"/>
          <p:cNvSpPr/>
          <p:nvPr/>
        </p:nvSpPr>
        <p:spPr>
          <a:xfrm>
            <a:off x="17" y="0"/>
            <a:ext cx="4049736"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5"/>
          <p:cNvSpPr/>
          <p:nvPr/>
        </p:nvSpPr>
        <p:spPr>
          <a:xfrm>
            <a:off x="4039019" y="0"/>
            <a:ext cx="63991"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5"/>
          <p:cNvSpPr txBox="1">
            <a:spLocks noGrp="1"/>
          </p:cNvSpPr>
          <p:nvPr>
            <p:ph type="title"/>
          </p:nvPr>
        </p:nvSpPr>
        <p:spPr>
          <a:xfrm>
            <a:off x="457081" y="594359"/>
            <a:ext cx="3199567"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599"/>
              <a:buFont typeface="Calibri"/>
              <a:buNone/>
              <a:defRPr sz="3599"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4799350" y="731520"/>
            <a:ext cx="6490549"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25"/>
          <p:cNvSpPr txBox="1">
            <a:spLocks noGrp="1"/>
          </p:cNvSpPr>
          <p:nvPr>
            <p:ph type="body" idx="2"/>
          </p:nvPr>
        </p:nvSpPr>
        <p:spPr>
          <a:xfrm>
            <a:off x="457081" y="2926080"/>
            <a:ext cx="3199567"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25"/>
          <p:cNvSpPr txBox="1">
            <a:spLocks noGrp="1"/>
          </p:cNvSpPr>
          <p:nvPr>
            <p:ph type="dt" idx="10"/>
          </p:nvPr>
        </p:nvSpPr>
        <p:spPr>
          <a:xfrm>
            <a:off x="465391" y="6459786"/>
            <a:ext cx="26178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799350" y="6459786"/>
            <a:ext cx="46469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26"/>
          <p:cNvSpPr/>
          <p:nvPr/>
        </p:nvSpPr>
        <p:spPr>
          <a:xfrm>
            <a:off x="0" y="4953000"/>
            <a:ext cx="12185651"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6"/>
          <p:cNvSpPr/>
          <p:nvPr/>
        </p:nvSpPr>
        <p:spPr>
          <a:xfrm>
            <a:off x="15" y="4915076"/>
            <a:ext cx="12185651"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6"/>
          <p:cNvSpPr txBox="1">
            <a:spLocks noGrp="1"/>
          </p:cNvSpPr>
          <p:nvPr>
            <p:ph type="title"/>
          </p:nvPr>
        </p:nvSpPr>
        <p:spPr>
          <a:xfrm>
            <a:off x="1096995" y="5074920"/>
            <a:ext cx="10111011"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599"/>
              <a:buFont typeface="Calibri"/>
              <a:buNone/>
              <a:defRPr sz="3599"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a:spLocks noGrp="1"/>
          </p:cNvSpPr>
          <p:nvPr>
            <p:ph type="pic" idx="2"/>
          </p:nvPr>
        </p:nvSpPr>
        <p:spPr>
          <a:xfrm>
            <a:off x="15" y="0"/>
            <a:ext cx="12188810" cy="4915076"/>
          </a:xfrm>
          <a:prstGeom prst="rect">
            <a:avLst/>
          </a:prstGeom>
          <a:solidFill>
            <a:srgbClr val="D2CDB0"/>
          </a:solidFill>
          <a:ln>
            <a:noFill/>
          </a:ln>
        </p:spPr>
      </p:sp>
      <p:sp>
        <p:nvSpPr>
          <p:cNvPr id="83" name="Google Shape;83;p26"/>
          <p:cNvSpPr txBox="1">
            <a:spLocks noGrp="1"/>
          </p:cNvSpPr>
          <p:nvPr>
            <p:ph type="body" idx="1"/>
          </p:nvPr>
        </p:nvSpPr>
        <p:spPr>
          <a:xfrm>
            <a:off x="1096994" y="5907024"/>
            <a:ext cx="10110630"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26"/>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a:off x="1"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7"/>
          <p:cNvSpPr/>
          <p:nvPr/>
        </p:nvSpPr>
        <p:spPr>
          <a:xfrm>
            <a:off x="15" y="6334316"/>
            <a:ext cx="12188810" cy="6648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7"/>
          <p:cNvSpPr txBox="1">
            <a:spLocks noGrp="1"/>
          </p:cNvSpPr>
          <p:nvPr>
            <p:ph type="title"/>
          </p:nvPr>
        </p:nvSpPr>
        <p:spPr>
          <a:xfrm>
            <a:off x="1096994" y="286604"/>
            <a:ext cx="10055781"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799"/>
              <a:buFont typeface="Calibri"/>
              <a:buNone/>
              <a:defRPr sz="4799"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7"/>
          <p:cNvSpPr txBox="1">
            <a:spLocks noGrp="1"/>
          </p:cNvSpPr>
          <p:nvPr>
            <p:ph type="body" idx="1"/>
          </p:nvPr>
        </p:nvSpPr>
        <p:spPr>
          <a:xfrm>
            <a:off x="1096994" y="1845734"/>
            <a:ext cx="10055781" cy="4023360"/>
          </a:xfrm>
          <a:prstGeom prst="rect">
            <a:avLst/>
          </a:prstGeom>
          <a:noFill/>
          <a:ln>
            <a:noFill/>
          </a:ln>
        </p:spPr>
        <p:txBody>
          <a:bodyPr spcFirstLastPara="1" wrap="square" lIns="0" tIns="45700" rIns="0" bIns="45700" anchor="t" anchorCtr="0">
            <a:normAutofit/>
          </a:bodyPr>
          <a:lstStyle>
            <a:lvl1pPr marL="457200" marR="0" lvl="0" indent="-355536" algn="l" rtl="0">
              <a:lnSpc>
                <a:spcPct val="90000"/>
              </a:lnSpc>
              <a:spcBef>
                <a:spcPts val="1200"/>
              </a:spcBef>
              <a:spcAft>
                <a:spcPts val="0"/>
              </a:spcAft>
              <a:buClr>
                <a:schemeClr val="accent1"/>
              </a:buClr>
              <a:buSzPts val="1999"/>
              <a:buFont typeface="Calibri"/>
              <a:buChar char=" "/>
              <a:defRPr sz="1999" b="0" i="0" u="none" strike="noStrike" cap="none">
                <a:solidFill>
                  <a:srgbClr val="3F3F3F"/>
                </a:solidFill>
                <a:latin typeface="Calibri"/>
                <a:ea typeface="Calibri"/>
                <a:cs typeface="Calibri"/>
                <a:sym typeface="Calibri"/>
              </a:defRPr>
            </a:lvl1pPr>
            <a:lvl2pPr marL="914400" marR="0" lvl="1" indent="-342836" algn="l" rtl="0">
              <a:lnSpc>
                <a:spcPct val="90000"/>
              </a:lnSpc>
              <a:spcBef>
                <a:spcPts val="200"/>
              </a:spcBef>
              <a:spcAft>
                <a:spcPts val="0"/>
              </a:spcAft>
              <a:buClr>
                <a:schemeClr val="accent1"/>
              </a:buClr>
              <a:buSzPts val="1799"/>
              <a:buFont typeface="Calibri"/>
              <a:buChar char="◦"/>
              <a:defRPr sz="1799"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7"/>
          <p:cNvSpPr txBox="1">
            <a:spLocks noGrp="1"/>
          </p:cNvSpPr>
          <p:nvPr>
            <p:ph type="dt" idx="10"/>
          </p:nvPr>
        </p:nvSpPr>
        <p:spPr>
          <a:xfrm>
            <a:off x="1096995" y="6459786"/>
            <a:ext cx="247162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7"/>
          <p:cNvSpPr txBox="1">
            <a:spLocks noGrp="1"/>
          </p:cNvSpPr>
          <p:nvPr>
            <p:ph type="ftr" idx="11"/>
          </p:nvPr>
        </p:nvSpPr>
        <p:spPr>
          <a:xfrm>
            <a:off x="3685225" y="6459786"/>
            <a:ext cx="4821548"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7"/>
          <p:cNvSpPr txBox="1">
            <a:spLocks noGrp="1"/>
          </p:cNvSpPr>
          <p:nvPr>
            <p:ph type="sldNum" idx="12"/>
          </p:nvPr>
        </p:nvSpPr>
        <p:spPr>
          <a:xfrm>
            <a:off x="9897880" y="6459786"/>
            <a:ext cx="13116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17" name="Google Shape;17;p17"/>
          <p:cNvCxnSpPr/>
          <p:nvPr/>
        </p:nvCxnSpPr>
        <p:spPr>
          <a:xfrm>
            <a:off x="1193221" y="1737845"/>
            <a:ext cx="9964364"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1096994" y="758952"/>
            <a:ext cx="10055781"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7900"/>
              <a:buFont typeface="Calibri"/>
              <a:buNone/>
            </a:pPr>
            <a:r>
              <a:rPr lang="en-GB"/>
              <a:t>Reading – One Voice</a:t>
            </a:r>
            <a:endParaRPr/>
          </a:p>
        </p:txBody>
      </p:sp>
      <p:sp>
        <p:nvSpPr>
          <p:cNvPr id="106" name="Google Shape;106;p1"/>
          <p:cNvSpPr txBox="1">
            <a:spLocks noGrp="1"/>
          </p:cNvSpPr>
          <p:nvPr>
            <p:ph type="subTitle" idx="1"/>
          </p:nvPr>
        </p:nvSpPr>
        <p:spPr>
          <a:xfrm>
            <a:off x="1099764" y="4455621"/>
            <a:ext cx="10055781"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300"/>
              <a:buNone/>
            </a:pPr>
            <a:r>
              <a:rPr lang="en-GB"/>
              <a:t>By Simon Downes and Amy Isbister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a:spLocks noGrp="1"/>
          </p:cNvSpPr>
          <p:nvPr>
            <p:ph type="title"/>
          </p:nvPr>
        </p:nvSpPr>
        <p:spPr>
          <a:xfrm>
            <a:off x="517384" y="-459432"/>
            <a:ext cx="8594429" cy="132045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accent2"/>
              </a:buClr>
              <a:buSzPts val="4400"/>
              <a:buFont typeface="Calibri"/>
              <a:buNone/>
            </a:pPr>
            <a:r>
              <a:rPr lang="en-GB" sz="4400" u="sng">
                <a:solidFill>
                  <a:schemeClr val="accent2"/>
                </a:solidFill>
              </a:rPr>
              <a:t>Challenge and Differentiation:</a:t>
            </a:r>
            <a:endParaRPr/>
          </a:p>
        </p:txBody>
      </p:sp>
      <p:sp>
        <p:nvSpPr>
          <p:cNvPr id="176" name="Google Shape;176;p10"/>
          <p:cNvSpPr txBox="1"/>
          <p:nvPr/>
        </p:nvSpPr>
        <p:spPr>
          <a:xfrm>
            <a:off x="355150" y="1086654"/>
            <a:ext cx="10297200" cy="17700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1900" b="1" i="0" u="sng" strike="noStrike" cap="none">
                <a:solidFill>
                  <a:schemeClr val="dk1"/>
                </a:solidFill>
                <a:latin typeface="Calibri"/>
                <a:ea typeface="Calibri"/>
                <a:cs typeface="Calibri"/>
                <a:sym typeface="Calibri"/>
              </a:rPr>
              <a:t>Challenge:</a:t>
            </a:r>
            <a:endParaRPr sz="19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chemeClr val="dk1"/>
                </a:solidFill>
                <a:latin typeface="Calibri"/>
                <a:ea typeface="Calibri"/>
                <a:cs typeface="Calibri"/>
                <a:sym typeface="Calibri"/>
              </a:rPr>
              <a:t>In EYFS and KS1, children are moved on to a new book band as soon as the sounds taught at that level are secure. </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chemeClr val="dk1"/>
                </a:solidFill>
                <a:latin typeface="Calibri"/>
                <a:ea typeface="Calibri"/>
                <a:cs typeface="Calibri"/>
                <a:sym typeface="Calibri"/>
              </a:rPr>
              <a:t>In KS2, children are challenged with high level texts and varied Recommended Reads.</a:t>
            </a:r>
            <a:endParaRPr sz="1900" b="0" i="0" u="none" strike="noStrike" cap="none">
              <a:solidFill>
                <a:schemeClr val="dk1"/>
              </a:solidFill>
              <a:latin typeface="Calibri"/>
              <a:ea typeface="Calibri"/>
              <a:cs typeface="Calibri"/>
              <a:sym typeface="Calibri"/>
            </a:endParaRPr>
          </a:p>
          <a:p>
            <a:pPr marL="342900" marR="0" lvl="0" indent="-215900" algn="l" rtl="0">
              <a:lnSpc>
                <a:spcPct val="100000"/>
              </a:lnSpc>
              <a:spcBef>
                <a:spcPts val="0"/>
              </a:spcBef>
              <a:spcAft>
                <a:spcPts val="0"/>
              </a:spcAft>
              <a:buClr>
                <a:schemeClr val="dk1"/>
              </a:buClr>
              <a:buSzPts val="20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0"/>
          <p:cNvSpPr txBox="1"/>
          <p:nvPr/>
        </p:nvSpPr>
        <p:spPr>
          <a:xfrm>
            <a:off x="355150" y="3258900"/>
            <a:ext cx="10459500" cy="3046948"/>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1600" b="1" i="0" u="sng" strike="noStrike" cap="none">
                <a:solidFill>
                  <a:schemeClr val="dk1"/>
                </a:solidFill>
                <a:latin typeface="Calibri"/>
                <a:ea typeface="Calibri"/>
                <a:cs typeface="Calibri"/>
                <a:sym typeface="Calibri"/>
              </a:rPr>
              <a:t>SEND &amp; EAL: Differentiation:</a:t>
            </a:r>
            <a:endParaRPr sz="16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1600" b="0" i="0" u="none" strike="noStrike" cap="none">
                <a:solidFill>
                  <a:schemeClr val="dk1"/>
                </a:solidFill>
                <a:latin typeface="Calibri"/>
                <a:ea typeface="Calibri"/>
                <a:cs typeface="Calibri"/>
                <a:sym typeface="Calibri"/>
              </a:rPr>
              <a:t>In KS1, we use the Rocket Phonics materials within interventions to ensure children are being stretched at the appropriate level. For children who are developing initial phonemic awareness we continue communication, speech and language programmes.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1600" b="0" i="0" u="none" strike="noStrike" cap="none">
                <a:solidFill>
                  <a:schemeClr val="dk1"/>
                </a:solidFill>
                <a:latin typeface="Calibri"/>
                <a:ea typeface="Calibri"/>
                <a:cs typeface="Calibri"/>
                <a:sym typeface="Calibri"/>
              </a:rPr>
              <a:t>In Year 2 those children who did not pass the phonics screening are targeted for additional support.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1600" b="0" i="0" u="none" strike="noStrike" cap="none">
                <a:solidFill>
                  <a:schemeClr val="dk1"/>
                </a:solidFill>
                <a:latin typeface="Calibri"/>
                <a:ea typeface="Calibri"/>
                <a:cs typeface="Calibri"/>
                <a:sym typeface="Calibri"/>
              </a:rPr>
              <a:t>We track the bottom 20% of readers’ fluency using the DIBELS fluency assessment every half term.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1600" b="0" i="0" u="none" strike="noStrike" cap="none">
                <a:solidFill>
                  <a:schemeClr val="dk1"/>
                </a:solidFill>
                <a:latin typeface="Calibri"/>
                <a:ea typeface="Calibri"/>
                <a:cs typeface="Calibri"/>
                <a:sym typeface="Calibri"/>
              </a:rPr>
              <a:t>In KS2, </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en-GB" sz="1600" b="0" i="0" u="none" strike="noStrike" cap="none">
                <a:solidFill>
                  <a:schemeClr val="dk1"/>
                </a:solidFill>
                <a:latin typeface="Calibri"/>
                <a:ea typeface="Calibri"/>
                <a:cs typeface="Calibri"/>
                <a:sym typeface="Calibri"/>
              </a:rPr>
              <a:t>BR@P </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en-GB" sz="1600" b="0" i="0" u="none" strike="noStrike" cap="none">
                <a:solidFill>
                  <a:schemeClr val="dk1"/>
                </a:solidFill>
                <a:latin typeface="Calibri"/>
                <a:ea typeface="Calibri"/>
                <a:cs typeface="Calibri"/>
                <a:sym typeface="Calibri"/>
              </a:rPr>
              <a:t>Additional Reading Discovery fluency sessions</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en-GB" sz="1600" b="0" i="0" u="none" strike="noStrike" cap="none">
                <a:solidFill>
                  <a:schemeClr val="dk1"/>
                </a:solidFill>
                <a:latin typeface="Calibri"/>
                <a:ea typeface="Calibri"/>
                <a:cs typeface="Calibri"/>
                <a:sym typeface="Calibri"/>
              </a:rPr>
              <a:t>Bottom 20% identified as targeted readers- listened to at least twice per week </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en-GB" sz="1600" b="0" i="0" u="none" strike="noStrike" cap="none">
                <a:solidFill>
                  <a:schemeClr val="dk1"/>
                </a:solidFill>
                <a:latin typeface="Calibri"/>
                <a:ea typeface="Calibri"/>
                <a:cs typeface="Calibri"/>
                <a:sym typeface="Calibri"/>
              </a:rPr>
              <a:t>Support from school librarian </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en-GB" sz="1600" b="0" i="0" u="none" strike="noStrike" cap="none">
                <a:solidFill>
                  <a:schemeClr val="dk1"/>
                </a:solidFill>
                <a:latin typeface="Calibri"/>
                <a:ea typeface="Calibri"/>
                <a:cs typeface="Calibri"/>
                <a:sym typeface="Calibri"/>
              </a:rPr>
              <a:t>DIBELS fluency assessment </a:t>
            </a:r>
            <a:endParaRPr sz="16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2"/>
          <p:cNvSpPr txBox="1"/>
          <p:nvPr/>
        </p:nvSpPr>
        <p:spPr>
          <a:xfrm>
            <a:off x="1125860" y="260648"/>
            <a:ext cx="9793088" cy="746464"/>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chemeClr val="accent2"/>
              </a:buClr>
              <a:buSzPts val="4400"/>
              <a:buFont typeface="Calibri"/>
              <a:buNone/>
            </a:pPr>
            <a:r>
              <a:rPr lang="en-GB" sz="4400" b="0" i="0" u="sng" strike="noStrike" cap="none">
                <a:solidFill>
                  <a:schemeClr val="accent2"/>
                </a:solidFill>
                <a:latin typeface="Calibri"/>
                <a:ea typeface="Calibri"/>
                <a:cs typeface="Calibri"/>
                <a:sym typeface="Calibri"/>
              </a:rPr>
              <a:t>Children’s books and outcomes:</a:t>
            </a:r>
            <a:endParaRPr sz="1400" b="0" i="0" u="none" strike="noStrike" cap="none">
              <a:solidFill>
                <a:srgbClr val="000000"/>
              </a:solidFill>
              <a:latin typeface="Arial"/>
              <a:ea typeface="Arial"/>
              <a:cs typeface="Arial"/>
              <a:sym typeface="Arial"/>
            </a:endParaRPr>
          </a:p>
        </p:txBody>
      </p:sp>
      <p:sp>
        <p:nvSpPr>
          <p:cNvPr id="183" name="Google Shape;183;p12"/>
          <p:cNvSpPr txBox="1"/>
          <p:nvPr/>
        </p:nvSpPr>
        <p:spPr>
          <a:xfrm>
            <a:off x="638875" y="1383075"/>
            <a:ext cx="5127900" cy="2769949"/>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Arial"/>
                <a:ea typeface="Arial"/>
                <a:cs typeface="Arial"/>
                <a:sym typeface="Arial"/>
              </a:rPr>
              <a:t>Reception and Y1</a:t>
            </a: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GB" sz="2000" b="0" i="0" u="none" strike="noStrike" cap="none">
                <a:solidFill>
                  <a:srgbClr val="000000"/>
                </a:solidFill>
                <a:latin typeface="Arial"/>
                <a:ea typeface="Arial"/>
                <a:cs typeface="Arial"/>
                <a:sym typeface="Arial"/>
              </a:rPr>
              <a:t>Focus on oral rather than written outcomes – more time spent reading, discussing and thinking.</a:t>
            </a:r>
            <a:endParaRPr sz="14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GB" sz="2000" b="0" i="0" u="none" strike="noStrike" cap="none">
                <a:solidFill>
                  <a:srgbClr val="000000"/>
                </a:solidFill>
                <a:latin typeface="Arial"/>
                <a:ea typeface="Arial"/>
                <a:cs typeface="Arial"/>
                <a:sym typeface="Arial"/>
              </a:rPr>
              <a:t>Summer Term Y1 begin to record brief written responses to aid transition into Year 2 for children working at appropriate level.</a:t>
            </a:r>
            <a:endParaRPr sz="2000" b="0" i="0" u="none" strike="noStrike" cap="none">
              <a:solidFill>
                <a:srgbClr val="000000"/>
              </a:solidFill>
              <a:latin typeface="Arial"/>
              <a:ea typeface="Arial"/>
              <a:cs typeface="Arial"/>
              <a:sym typeface="Arial"/>
            </a:endParaRPr>
          </a:p>
        </p:txBody>
      </p:sp>
      <p:sp>
        <p:nvSpPr>
          <p:cNvPr id="184" name="Google Shape;184;p12"/>
          <p:cNvSpPr txBox="1"/>
          <p:nvPr/>
        </p:nvSpPr>
        <p:spPr>
          <a:xfrm>
            <a:off x="6346875" y="1342150"/>
            <a:ext cx="5127900" cy="4478109"/>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900" b="1" i="0" u="none" strike="noStrike" cap="none">
                <a:solidFill>
                  <a:srgbClr val="000000"/>
                </a:solidFill>
                <a:latin typeface="Arial"/>
                <a:ea typeface="Arial"/>
                <a:cs typeface="Arial"/>
                <a:sym typeface="Arial"/>
              </a:rPr>
              <a:t>Y2 - 6</a:t>
            </a:r>
            <a:endParaRPr sz="19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9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900" b="1" i="0" u="none" strike="noStrike" cap="none">
                <a:solidFill>
                  <a:srgbClr val="000000"/>
                </a:solidFill>
                <a:latin typeface="Arial"/>
                <a:ea typeface="Arial"/>
                <a:cs typeface="Arial"/>
                <a:sym typeface="Arial"/>
              </a:rPr>
              <a:t>Reading Discovery books:</a:t>
            </a:r>
            <a:endParaRPr sz="19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GB" sz="2000" b="0" i="0" u="none" strike="noStrike" cap="none">
                <a:solidFill>
                  <a:srgbClr val="000000"/>
                </a:solidFill>
                <a:latin typeface="Arial"/>
                <a:ea typeface="Arial"/>
                <a:cs typeface="Arial"/>
                <a:sym typeface="Arial"/>
              </a:rPr>
              <a:t>Contents page showing theme, school value, overview of novel chapters, non-fiction texts, poetry and other text types</a:t>
            </a:r>
            <a:endParaRPr sz="20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GB" sz="2000" b="0" i="0" u="none" strike="noStrike" cap="none">
                <a:solidFill>
                  <a:srgbClr val="000000"/>
                </a:solidFill>
                <a:latin typeface="Arial"/>
                <a:ea typeface="Arial"/>
                <a:cs typeface="Arial"/>
                <a:sym typeface="Arial"/>
              </a:rPr>
              <a:t>High expectations of presentation in line with other subjects</a:t>
            </a:r>
            <a:endParaRPr sz="20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GB" sz="2000" b="0" i="0" u="none" strike="noStrike" cap="none">
                <a:solidFill>
                  <a:srgbClr val="000000"/>
                </a:solidFill>
                <a:latin typeface="Arial"/>
                <a:ea typeface="Arial"/>
                <a:cs typeface="Arial"/>
                <a:sym typeface="Arial"/>
              </a:rPr>
              <a:t>Feedback to support next steps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 name="Google Shape;185;p12"/>
          <p:cNvPicPr preferRelativeResize="0"/>
          <p:nvPr/>
        </p:nvPicPr>
        <p:blipFill rotWithShape="1">
          <a:blip r:embed="rId3">
            <a:alphaModFix/>
          </a:blip>
          <a:srcRect/>
          <a:stretch/>
        </p:blipFill>
        <p:spPr>
          <a:xfrm>
            <a:off x="4646401" y="4153025"/>
            <a:ext cx="1700475" cy="23347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4"/>
          <p:cNvSpPr txBox="1">
            <a:spLocks noGrp="1"/>
          </p:cNvSpPr>
          <p:nvPr>
            <p:ph type="body" idx="1"/>
          </p:nvPr>
        </p:nvSpPr>
        <p:spPr>
          <a:xfrm>
            <a:off x="434162" y="1038355"/>
            <a:ext cx="11320500" cy="3902100"/>
          </a:xfrm>
          <a:prstGeom prst="rect">
            <a:avLst/>
          </a:prstGeom>
          <a:noFill/>
          <a:ln>
            <a:noFill/>
          </a:ln>
        </p:spPr>
        <p:txBody>
          <a:bodyPr spcFirstLastPara="1" wrap="square" lIns="0" tIns="45700" rIns="0" bIns="45700" anchor="t" anchorCtr="0">
            <a:normAutofit fontScale="25000" lnSpcReduction="20000"/>
          </a:bodyPr>
          <a:lstStyle/>
          <a:p>
            <a:pPr marL="91413" lvl="0" indent="-158750" algn="l" rtl="0">
              <a:lnSpc>
                <a:spcPct val="150000"/>
              </a:lnSpc>
              <a:spcBef>
                <a:spcPts val="1400"/>
              </a:spcBef>
              <a:spcAft>
                <a:spcPts val="0"/>
              </a:spcAft>
              <a:buSzPct val="100000"/>
              <a:buFont typeface="Arial"/>
              <a:buChar char="•"/>
            </a:pPr>
            <a:r>
              <a:rPr lang="en-GB" sz="10000"/>
              <a:t> A love of reading culture within school </a:t>
            </a:r>
            <a:endParaRPr sz="10000"/>
          </a:p>
          <a:p>
            <a:pPr marL="91413" lvl="0" indent="-158750" algn="l" rtl="0">
              <a:lnSpc>
                <a:spcPct val="150000"/>
              </a:lnSpc>
              <a:spcBef>
                <a:spcPts val="1400"/>
              </a:spcBef>
              <a:spcAft>
                <a:spcPts val="0"/>
              </a:spcAft>
              <a:buSzPct val="100000"/>
              <a:buFont typeface="Arial"/>
              <a:buChar char="•"/>
            </a:pPr>
            <a:r>
              <a:rPr lang="en-GB" sz="10000"/>
              <a:t> A consistent approach to reading and comprehension through the Reading Discovery model (Y2-Y6) </a:t>
            </a:r>
            <a:endParaRPr sz="10000"/>
          </a:p>
          <a:p>
            <a:pPr marL="91413" lvl="0" indent="-158750" algn="l" rtl="0">
              <a:lnSpc>
                <a:spcPct val="150000"/>
              </a:lnSpc>
              <a:spcBef>
                <a:spcPts val="1400"/>
              </a:spcBef>
              <a:spcAft>
                <a:spcPts val="0"/>
              </a:spcAft>
              <a:buSzPct val="100000"/>
              <a:buChar char="•"/>
            </a:pPr>
            <a:r>
              <a:rPr lang="en-GB" sz="10000"/>
              <a:t> An approved Systematic Synthetic Phonics Scheme</a:t>
            </a:r>
            <a:endParaRPr sz="10000"/>
          </a:p>
          <a:p>
            <a:pPr marL="91413" lvl="0" indent="-158750" algn="l" rtl="0">
              <a:lnSpc>
                <a:spcPct val="150000"/>
              </a:lnSpc>
              <a:spcBef>
                <a:spcPts val="1400"/>
              </a:spcBef>
              <a:spcAft>
                <a:spcPts val="0"/>
              </a:spcAft>
              <a:buSzPct val="100000"/>
              <a:buChar char="•"/>
            </a:pPr>
            <a:r>
              <a:rPr lang="en-GB" sz="10000"/>
              <a:t>Well-resourced reading schemes, year group Recommended Reads, school library, Year 6 Reading Champions</a:t>
            </a:r>
            <a:endParaRPr/>
          </a:p>
          <a:p>
            <a:pPr marL="91413" lvl="0" indent="-158750" algn="l" rtl="0">
              <a:lnSpc>
                <a:spcPct val="150000"/>
              </a:lnSpc>
              <a:spcBef>
                <a:spcPts val="1400"/>
              </a:spcBef>
              <a:spcAft>
                <a:spcPts val="0"/>
              </a:spcAft>
              <a:buSzPct val="100000"/>
              <a:buChar char="•"/>
            </a:pPr>
            <a:r>
              <a:rPr lang="en-GB" sz="10000"/>
              <a:t>Clear and consistent understanding of reading skills (VIPERS) </a:t>
            </a:r>
            <a:endParaRPr sz="10000"/>
          </a:p>
          <a:p>
            <a:pPr marL="91413" lvl="0" indent="-158750" algn="l" rtl="0">
              <a:lnSpc>
                <a:spcPct val="150000"/>
              </a:lnSpc>
              <a:spcBef>
                <a:spcPts val="1400"/>
              </a:spcBef>
              <a:spcAft>
                <a:spcPts val="0"/>
              </a:spcAft>
              <a:buSzPct val="100000"/>
              <a:buChar char="•"/>
            </a:pPr>
            <a:r>
              <a:rPr lang="en-GB" sz="10000"/>
              <a:t>BR@P intervention and DIBELS fluency assessment</a:t>
            </a:r>
            <a:endParaRPr sz="10000"/>
          </a:p>
          <a:p>
            <a:pPr marL="91413" lvl="0" indent="-158750" algn="l" rtl="0">
              <a:lnSpc>
                <a:spcPct val="150000"/>
              </a:lnSpc>
              <a:spcBef>
                <a:spcPts val="1400"/>
              </a:spcBef>
              <a:spcAft>
                <a:spcPts val="0"/>
              </a:spcAft>
              <a:buSzPct val="100000"/>
              <a:buChar char="•"/>
            </a:pPr>
            <a:r>
              <a:rPr lang="en-GB" sz="10000"/>
              <a:t>KS1 Parental workshops</a:t>
            </a:r>
            <a:endParaRPr sz="10000"/>
          </a:p>
          <a:p>
            <a:pPr marL="91413" lvl="0" indent="22887" algn="l" rtl="0">
              <a:lnSpc>
                <a:spcPct val="150000"/>
              </a:lnSpc>
              <a:spcBef>
                <a:spcPts val="1400"/>
              </a:spcBef>
              <a:spcAft>
                <a:spcPts val="0"/>
              </a:spcAft>
              <a:buSzPts val="450"/>
              <a:buNone/>
            </a:pPr>
            <a:endParaRPr sz="7200"/>
          </a:p>
          <a:p>
            <a:pPr marL="91413" lvl="0" indent="0" algn="l" rtl="0">
              <a:lnSpc>
                <a:spcPct val="90000"/>
              </a:lnSpc>
              <a:spcBef>
                <a:spcPts val="1400"/>
              </a:spcBef>
              <a:spcAft>
                <a:spcPts val="0"/>
              </a:spcAft>
              <a:buSzPct val="33333"/>
              <a:buFont typeface="Arial"/>
              <a:buNone/>
            </a:pPr>
            <a:endParaRPr sz="7200"/>
          </a:p>
          <a:p>
            <a:pPr marL="91413" lvl="0" indent="0" algn="l" rtl="0">
              <a:lnSpc>
                <a:spcPct val="90000"/>
              </a:lnSpc>
              <a:spcBef>
                <a:spcPts val="1400"/>
              </a:spcBef>
              <a:spcAft>
                <a:spcPts val="0"/>
              </a:spcAft>
              <a:buSzPct val="100000"/>
              <a:buNone/>
            </a:pPr>
            <a:endParaRPr sz="2400"/>
          </a:p>
          <a:p>
            <a:pPr marL="91413" lvl="0" indent="0" algn="l" rtl="0">
              <a:lnSpc>
                <a:spcPct val="90000"/>
              </a:lnSpc>
              <a:spcBef>
                <a:spcPts val="1400"/>
              </a:spcBef>
              <a:spcAft>
                <a:spcPts val="0"/>
              </a:spcAft>
              <a:buSzPct val="100000"/>
              <a:buNone/>
            </a:pPr>
            <a:endParaRPr sz="2400"/>
          </a:p>
        </p:txBody>
      </p:sp>
      <p:sp>
        <p:nvSpPr>
          <p:cNvPr id="191" name="Google Shape;191;p14"/>
          <p:cNvSpPr txBox="1"/>
          <p:nvPr/>
        </p:nvSpPr>
        <p:spPr>
          <a:xfrm>
            <a:off x="4666465" y="307323"/>
            <a:ext cx="212423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sng" strike="noStrike" cap="none">
                <a:solidFill>
                  <a:schemeClr val="dk1"/>
                </a:solidFill>
                <a:latin typeface="Calibri"/>
                <a:ea typeface="Calibri"/>
                <a:cs typeface="Calibri"/>
                <a:sym typeface="Calibri"/>
              </a:rPr>
              <a:t>Strengths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0fffa54333_0_3"/>
          <p:cNvSpPr txBox="1">
            <a:spLocks noGrp="1"/>
          </p:cNvSpPr>
          <p:nvPr>
            <p:ph type="body" idx="1"/>
          </p:nvPr>
        </p:nvSpPr>
        <p:spPr>
          <a:xfrm>
            <a:off x="676675" y="1970949"/>
            <a:ext cx="11181000" cy="4099200"/>
          </a:xfrm>
          <a:prstGeom prst="rect">
            <a:avLst/>
          </a:prstGeom>
          <a:noFill/>
          <a:ln>
            <a:noFill/>
          </a:ln>
        </p:spPr>
        <p:txBody>
          <a:bodyPr spcFirstLastPara="1" wrap="square" lIns="0" tIns="45700" rIns="0" bIns="45700" anchor="t" anchorCtr="0">
            <a:normAutofit fontScale="47500" lnSpcReduction="10000"/>
          </a:bodyPr>
          <a:lstStyle/>
          <a:p>
            <a:pPr marL="91413" lvl="0" indent="-155336" algn="l" rtl="0">
              <a:lnSpc>
                <a:spcPct val="150000"/>
              </a:lnSpc>
              <a:spcBef>
                <a:spcPts val="1400"/>
              </a:spcBef>
              <a:spcAft>
                <a:spcPts val="0"/>
              </a:spcAft>
              <a:buSzPct val="100000"/>
              <a:buFont typeface="Arial"/>
              <a:buChar char="•"/>
            </a:pPr>
            <a:r>
              <a:rPr lang="en-GB" sz="5150"/>
              <a:t> </a:t>
            </a:r>
            <a:r>
              <a:rPr lang="en-GB" sz="6573"/>
              <a:t> Further embed KS2 P4C to consolidate Reading Discovery themes</a:t>
            </a:r>
            <a:endParaRPr sz="3422"/>
          </a:p>
          <a:p>
            <a:pPr marL="91413" lvl="0" indent="-198258" algn="l" rtl="0">
              <a:lnSpc>
                <a:spcPct val="150000"/>
              </a:lnSpc>
              <a:spcBef>
                <a:spcPts val="1400"/>
              </a:spcBef>
              <a:spcAft>
                <a:spcPts val="0"/>
              </a:spcAft>
              <a:buSzPct val="100000"/>
              <a:buFont typeface="Arial"/>
              <a:buChar char="•"/>
            </a:pPr>
            <a:r>
              <a:rPr lang="en-GB" sz="6573"/>
              <a:t>Support the transition in reading between Year 2 and Year 3 </a:t>
            </a:r>
            <a:endParaRPr sz="3422"/>
          </a:p>
          <a:p>
            <a:pPr marL="91413" lvl="0" indent="0" algn="l" rtl="0">
              <a:lnSpc>
                <a:spcPct val="150000"/>
              </a:lnSpc>
              <a:spcBef>
                <a:spcPts val="1400"/>
              </a:spcBef>
              <a:spcAft>
                <a:spcPts val="0"/>
              </a:spcAft>
              <a:buSzPct val="100000"/>
              <a:buFont typeface="Arial"/>
              <a:buNone/>
            </a:pPr>
            <a:endParaRPr sz="5150"/>
          </a:p>
          <a:p>
            <a:pPr marL="91413" lvl="0" indent="0" algn="l" rtl="0">
              <a:lnSpc>
                <a:spcPct val="150000"/>
              </a:lnSpc>
              <a:spcBef>
                <a:spcPts val="1400"/>
              </a:spcBef>
              <a:spcAft>
                <a:spcPts val="0"/>
              </a:spcAft>
              <a:buSzPct val="100000"/>
              <a:buNone/>
            </a:pPr>
            <a:endParaRPr sz="2299"/>
          </a:p>
          <a:p>
            <a:pPr marL="91413" lvl="0" indent="22887" algn="l" rtl="0">
              <a:lnSpc>
                <a:spcPct val="150000"/>
              </a:lnSpc>
              <a:spcBef>
                <a:spcPts val="1400"/>
              </a:spcBef>
              <a:spcAft>
                <a:spcPts val="0"/>
              </a:spcAft>
              <a:buSzPct val="90044"/>
              <a:buNone/>
            </a:pPr>
            <a:endParaRPr/>
          </a:p>
          <a:p>
            <a:pPr marL="91413" lvl="0" indent="0" algn="l" rtl="0">
              <a:lnSpc>
                <a:spcPct val="90000"/>
              </a:lnSpc>
              <a:spcBef>
                <a:spcPts val="1400"/>
              </a:spcBef>
              <a:spcAft>
                <a:spcPts val="0"/>
              </a:spcAft>
              <a:buSzPct val="100000"/>
              <a:buFont typeface="Arial"/>
              <a:buNone/>
            </a:pPr>
            <a:endParaRPr sz="2400"/>
          </a:p>
          <a:p>
            <a:pPr marL="91413" lvl="0" indent="0" algn="l" rtl="0">
              <a:lnSpc>
                <a:spcPct val="90000"/>
              </a:lnSpc>
              <a:spcBef>
                <a:spcPts val="1400"/>
              </a:spcBef>
              <a:spcAft>
                <a:spcPts val="0"/>
              </a:spcAft>
              <a:buSzPct val="100000"/>
              <a:buNone/>
            </a:pPr>
            <a:endParaRPr sz="2400"/>
          </a:p>
          <a:p>
            <a:pPr marL="91413" lvl="0" indent="0" algn="l" rtl="0">
              <a:lnSpc>
                <a:spcPct val="90000"/>
              </a:lnSpc>
              <a:spcBef>
                <a:spcPts val="1400"/>
              </a:spcBef>
              <a:spcAft>
                <a:spcPts val="0"/>
              </a:spcAft>
              <a:buSzPct val="100000"/>
              <a:buNone/>
            </a:pPr>
            <a:endParaRPr sz="2400"/>
          </a:p>
        </p:txBody>
      </p:sp>
      <p:sp>
        <p:nvSpPr>
          <p:cNvPr id="197" name="Google Shape;197;g10fffa54333_0_3"/>
          <p:cNvSpPr txBox="1"/>
          <p:nvPr/>
        </p:nvSpPr>
        <p:spPr>
          <a:xfrm>
            <a:off x="4582253" y="836700"/>
            <a:ext cx="3010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sng" strike="noStrike" cap="none">
                <a:solidFill>
                  <a:schemeClr val="dk1"/>
                </a:solidFill>
                <a:latin typeface="Calibri"/>
                <a:ea typeface="Calibri"/>
                <a:cs typeface="Calibri"/>
                <a:sym typeface="Calibri"/>
              </a:rPr>
              <a:t>Next steps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10fffa54333_1_3"/>
          <p:cNvSpPr txBox="1">
            <a:spLocks noGrp="1"/>
          </p:cNvSpPr>
          <p:nvPr>
            <p:ph type="title"/>
          </p:nvPr>
        </p:nvSpPr>
        <p:spPr>
          <a:xfrm>
            <a:off x="134201" y="260650"/>
            <a:ext cx="10069800" cy="3603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accent2"/>
              </a:buClr>
              <a:buSzPts val="4000"/>
              <a:buFont typeface="Calibri"/>
              <a:buNone/>
            </a:pPr>
            <a:r>
              <a:rPr lang="en-GB" sz="4000" u="sng">
                <a:solidFill>
                  <a:schemeClr val="accent2"/>
                </a:solidFill>
              </a:rPr>
              <a:t>How is learning across school sequenced?</a:t>
            </a:r>
            <a:br>
              <a:rPr lang="en-GB" sz="4000" u="sng">
                <a:solidFill>
                  <a:schemeClr val="accent2"/>
                </a:solidFill>
              </a:rPr>
            </a:br>
            <a:br>
              <a:rPr lang="en-GB" sz="40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endParaRPr sz="2800" u="sng">
              <a:solidFill>
                <a:schemeClr val="accent2"/>
              </a:solidFill>
            </a:endParaRPr>
          </a:p>
        </p:txBody>
      </p:sp>
      <p:sp>
        <p:nvSpPr>
          <p:cNvPr id="112" name="Google Shape;112;g10fffa54333_1_3"/>
          <p:cNvSpPr txBox="1"/>
          <p:nvPr/>
        </p:nvSpPr>
        <p:spPr>
          <a:xfrm>
            <a:off x="134200" y="959425"/>
            <a:ext cx="11575800" cy="52641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sng" strike="noStrike" cap="none">
                <a:solidFill>
                  <a:schemeClr val="dk1"/>
                </a:solidFill>
                <a:latin typeface="Calibri"/>
                <a:ea typeface="Calibri"/>
                <a:cs typeface="Calibri"/>
                <a:sym typeface="Calibri"/>
              </a:rPr>
              <a:t>Nursery:</a:t>
            </a:r>
            <a:endParaRPr sz="18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Early Reading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Teaching of Early Reading is across 4 key areas of the curriculum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Communication and Language</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Literacy</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Expressive Arts and Design</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Understanding the World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pic>
        <p:nvPicPr>
          <p:cNvPr id="113" name="Google Shape;113;g10fffa54333_1_3"/>
          <p:cNvPicPr preferRelativeResize="0"/>
          <p:nvPr/>
        </p:nvPicPr>
        <p:blipFill rotWithShape="1">
          <a:blip r:embed="rId3">
            <a:alphaModFix/>
          </a:blip>
          <a:srcRect b="66035"/>
          <a:stretch/>
        </p:blipFill>
        <p:spPr>
          <a:xfrm>
            <a:off x="6232872" y="3863650"/>
            <a:ext cx="4748180" cy="1923979"/>
          </a:xfrm>
          <a:prstGeom prst="rect">
            <a:avLst/>
          </a:prstGeom>
          <a:noFill/>
          <a:ln>
            <a:noFill/>
          </a:ln>
        </p:spPr>
      </p:pic>
      <p:sp>
        <p:nvSpPr>
          <p:cNvPr id="114" name="Google Shape;114;g10fffa54333_1_3"/>
          <p:cNvSpPr txBox="1"/>
          <p:nvPr/>
        </p:nvSpPr>
        <p:spPr>
          <a:xfrm>
            <a:off x="135401" y="3200214"/>
            <a:ext cx="5033700" cy="3006947"/>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Phase 1 Phonics and text in the environment.</a:t>
            </a:r>
            <a:endParaRPr sz="1400" b="0" i="0" u="none" strike="noStrike" cap="none">
              <a:solidFill>
                <a:srgbClr val="000000"/>
              </a:solidFill>
              <a:latin typeface="Arial"/>
              <a:ea typeface="Arial"/>
              <a:cs typeface="Arial"/>
              <a:sym typeface="Arial"/>
            </a:endParaRPr>
          </a:p>
          <a:p>
            <a:pPr marL="342900" marR="0" lvl="0" indent="-34290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In Music children link signs and symbols to actions</a:t>
            </a:r>
            <a:endParaRPr sz="1400" b="0" i="0" u="none" strike="noStrike" cap="none">
              <a:solidFill>
                <a:srgbClr val="000000"/>
              </a:solidFill>
              <a:latin typeface="Arial"/>
              <a:ea typeface="Arial"/>
              <a:cs typeface="Arial"/>
              <a:sym typeface="Arial"/>
            </a:endParaRPr>
          </a:p>
          <a:p>
            <a:pPr marL="342900" marR="0" lvl="0" indent="-34290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Stories within the curriculum and books available in provision</a:t>
            </a:r>
            <a:endParaRPr sz="1400" b="0" i="0" u="none" strike="noStrike" cap="none">
              <a:solidFill>
                <a:srgbClr val="000000"/>
              </a:solidFill>
              <a:latin typeface="Arial"/>
              <a:ea typeface="Arial"/>
              <a:cs typeface="Arial"/>
              <a:sym typeface="Arial"/>
            </a:endParaRPr>
          </a:p>
          <a:p>
            <a:pPr marL="342900" marR="0" lvl="0" indent="-34290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Print rich environment</a:t>
            </a:r>
            <a:endParaRPr sz="1400" b="0" i="0" u="none" strike="noStrike" cap="none">
              <a:solidFill>
                <a:srgbClr val="000000"/>
              </a:solidFill>
              <a:latin typeface="Arial"/>
              <a:ea typeface="Arial"/>
              <a:cs typeface="Arial"/>
              <a:sym typeface="Arial"/>
            </a:endParaRPr>
          </a:p>
          <a:p>
            <a:pPr marL="342900" marR="0" lvl="0" indent="-34290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Songs, poems and re-reading texts to develop C &amp; L</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1200"/>
              </a:spcAft>
              <a:buClr>
                <a:srgbClr val="000000"/>
              </a:buClr>
              <a:buSzPts val="1500"/>
              <a:buFont typeface="Arial"/>
              <a:buNone/>
            </a:pPr>
            <a:endParaRPr sz="1500" b="0" i="0" u="none" strike="noStrike" cap="none">
              <a:solidFill>
                <a:srgbClr val="222222"/>
              </a:solidFill>
              <a:latin typeface="Calibri"/>
              <a:ea typeface="Calibri"/>
              <a:cs typeface="Calibri"/>
              <a:sym typeface="Calibri"/>
            </a:endParaRPr>
          </a:p>
        </p:txBody>
      </p:sp>
      <p:pic>
        <p:nvPicPr>
          <p:cNvPr id="115" name="Google Shape;115;g10fffa54333_1_3"/>
          <p:cNvPicPr preferRelativeResize="0"/>
          <p:nvPr/>
        </p:nvPicPr>
        <p:blipFill rotWithShape="1">
          <a:blip r:embed="rId4">
            <a:alphaModFix/>
          </a:blip>
          <a:srcRect/>
          <a:stretch/>
        </p:blipFill>
        <p:spPr>
          <a:xfrm>
            <a:off x="5169101" y="1485970"/>
            <a:ext cx="6394605" cy="19239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a:spLocks noGrp="1"/>
          </p:cNvSpPr>
          <p:nvPr>
            <p:ph type="title"/>
          </p:nvPr>
        </p:nvSpPr>
        <p:spPr>
          <a:xfrm>
            <a:off x="134201" y="260650"/>
            <a:ext cx="10069800" cy="3603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accent2"/>
              </a:buClr>
              <a:buSzPts val="4000"/>
              <a:buFont typeface="Calibri"/>
              <a:buNone/>
            </a:pPr>
            <a:r>
              <a:rPr lang="en-GB" sz="4000" u="sng">
                <a:solidFill>
                  <a:schemeClr val="accent2"/>
                </a:solidFill>
              </a:rPr>
              <a:t>How is learning across school sequenced?</a:t>
            </a:r>
            <a:br>
              <a:rPr lang="en-GB" sz="4000" u="sng">
                <a:solidFill>
                  <a:schemeClr val="accent2"/>
                </a:solidFill>
              </a:rPr>
            </a:br>
            <a:br>
              <a:rPr lang="en-GB" sz="40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endParaRPr sz="2800" u="sng">
              <a:solidFill>
                <a:schemeClr val="accent2"/>
              </a:solidFill>
            </a:endParaRPr>
          </a:p>
        </p:txBody>
      </p:sp>
      <p:sp>
        <p:nvSpPr>
          <p:cNvPr id="121" name="Google Shape;121;p3"/>
          <p:cNvSpPr txBox="1"/>
          <p:nvPr/>
        </p:nvSpPr>
        <p:spPr>
          <a:xfrm>
            <a:off x="189725" y="959425"/>
            <a:ext cx="11575800" cy="50796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sng" strike="noStrike" cap="none">
                <a:solidFill>
                  <a:schemeClr val="dk1"/>
                </a:solidFill>
                <a:latin typeface="Calibri"/>
                <a:ea typeface="Calibri"/>
                <a:cs typeface="Calibri"/>
                <a:sym typeface="Calibri"/>
              </a:rPr>
              <a:t>Reception:</a:t>
            </a:r>
            <a:endParaRPr sz="18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pic>
        <p:nvPicPr>
          <p:cNvPr id="122" name="Google Shape;122;p3"/>
          <p:cNvPicPr preferRelativeResize="0"/>
          <p:nvPr/>
        </p:nvPicPr>
        <p:blipFill rotWithShape="1">
          <a:blip r:embed="rId3">
            <a:alphaModFix/>
          </a:blip>
          <a:srcRect t="33060"/>
          <a:stretch/>
        </p:blipFill>
        <p:spPr>
          <a:xfrm>
            <a:off x="319121" y="1611300"/>
            <a:ext cx="5167279" cy="2951126"/>
          </a:xfrm>
          <a:prstGeom prst="rect">
            <a:avLst/>
          </a:prstGeom>
          <a:noFill/>
          <a:ln>
            <a:noFill/>
          </a:ln>
        </p:spPr>
      </p:pic>
      <p:sp>
        <p:nvSpPr>
          <p:cNvPr id="123" name="Google Shape;123;p3"/>
          <p:cNvSpPr txBox="1"/>
          <p:nvPr/>
        </p:nvSpPr>
        <p:spPr>
          <a:xfrm>
            <a:off x="5952475" y="1611300"/>
            <a:ext cx="5033700" cy="3102357"/>
          </a:xfrm>
          <a:prstGeom prst="rect">
            <a:avLst/>
          </a:prstGeom>
          <a:noFill/>
          <a:ln>
            <a:noFill/>
          </a:ln>
        </p:spPr>
        <p:txBody>
          <a:bodyPr spcFirstLastPara="1" wrap="square" lIns="91425" tIns="91425" rIns="91425" bIns="91425" anchor="t" anchorCtr="0">
            <a:spAutoFit/>
          </a:bodyPr>
          <a:lstStyle/>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Reading in ELGs is split into Word Reading and Comprehension</a:t>
            </a:r>
            <a:endParaRPr sz="1500" b="0" i="0" u="none" strike="noStrike" cap="none">
              <a:solidFill>
                <a:srgbClr val="222222"/>
              </a:solidFill>
              <a:latin typeface="Calibri"/>
              <a:ea typeface="Calibri"/>
              <a:cs typeface="Calibri"/>
              <a:sym typeface="Calibri"/>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Rocket Phonics Programme - DfE validated scheme.</a:t>
            </a:r>
            <a:endParaRPr sz="1500" b="0" i="0" u="none" strike="noStrike" cap="none">
              <a:solidFill>
                <a:srgbClr val="222222"/>
              </a:solidFill>
              <a:latin typeface="Calibri"/>
              <a:ea typeface="Calibri"/>
              <a:cs typeface="Calibri"/>
              <a:sym typeface="Calibri"/>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Comprehension - story rich environment, Target Practice Readers, focus on vocabulary</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Tales Toolkit resources  - story structures and common themes</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1200"/>
              </a:spcAft>
              <a:buClr>
                <a:schemeClr val="dk1"/>
              </a:buClr>
              <a:buSzPts val="1100"/>
              <a:buFont typeface="Arial"/>
              <a:buNone/>
            </a:pPr>
            <a:endParaRPr sz="1500" b="0" i="0" u="none" strike="noStrike" cap="none">
              <a:solidFill>
                <a:srgbClr val="22222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11715b5c82_0_0"/>
          <p:cNvSpPr txBox="1">
            <a:spLocks noGrp="1"/>
          </p:cNvSpPr>
          <p:nvPr>
            <p:ph type="title"/>
          </p:nvPr>
        </p:nvSpPr>
        <p:spPr>
          <a:xfrm>
            <a:off x="134201" y="260650"/>
            <a:ext cx="10069800" cy="3603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accent2"/>
              </a:buClr>
              <a:buSzPts val="4000"/>
              <a:buFont typeface="Calibri"/>
              <a:buNone/>
            </a:pPr>
            <a:r>
              <a:rPr lang="en-GB" sz="4000" u="sng">
                <a:solidFill>
                  <a:schemeClr val="accent2"/>
                </a:solidFill>
              </a:rPr>
              <a:t>How is learning across school sequenced?</a:t>
            </a:r>
            <a:br>
              <a:rPr lang="en-GB" sz="4000" u="sng">
                <a:solidFill>
                  <a:schemeClr val="accent2"/>
                </a:solidFill>
              </a:rPr>
            </a:br>
            <a:br>
              <a:rPr lang="en-GB" sz="40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endParaRPr sz="2800" u="sng">
              <a:solidFill>
                <a:schemeClr val="accent2"/>
              </a:solidFill>
            </a:endParaRPr>
          </a:p>
        </p:txBody>
      </p:sp>
      <p:sp>
        <p:nvSpPr>
          <p:cNvPr id="129" name="Google Shape;129;g111715b5c82_0_0"/>
          <p:cNvSpPr txBox="1"/>
          <p:nvPr/>
        </p:nvSpPr>
        <p:spPr>
          <a:xfrm>
            <a:off x="134200" y="891225"/>
            <a:ext cx="11712300" cy="53565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sng" strike="noStrike" cap="none">
                <a:solidFill>
                  <a:schemeClr val="dk1"/>
                </a:solidFill>
                <a:latin typeface="Calibri"/>
                <a:ea typeface="Calibri"/>
                <a:cs typeface="Calibri"/>
                <a:sym typeface="Calibri"/>
              </a:rPr>
              <a:t>KS1:</a:t>
            </a:r>
            <a:r>
              <a:rPr lang="en-GB" sz="1800" b="0" i="0" u="sng" strike="noStrike" cap="none">
                <a:solidFill>
                  <a:schemeClr val="dk1"/>
                </a:solidFill>
                <a:latin typeface="Calibri"/>
                <a:ea typeface="Calibri"/>
                <a:cs typeface="Calibri"/>
                <a:sym typeface="Calibri"/>
              </a:rPr>
              <a:t> </a:t>
            </a: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sp>
        <p:nvSpPr>
          <p:cNvPr id="130" name="Google Shape;130;g111715b5c82_0_0"/>
          <p:cNvSpPr txBox="1"/>
          <p:nvPr/>
        </p:nvSpPr>
        <p:spPr>
          <a:xfrm>
            <a:off x="551799" y="1227559"/>
            <a:ext cx="8258825" cy="4868995"/>
          </a:xfrm>
          <a:prstGeom prst="rect">
            <a:avLst/>
          </a:prstGeom>
          <a:noFill/>
          <a:ln>
            <a:noFill/>
          </a:ln>
        </p:spPr>
        <p:txBody>
          <a:bodyPr spcFirstLastPara="1" wrap="square" lIns="91425" tIns="91425" rIns="91425" bIns="91425" anchor="t" anchorCtr="0">
            <a:spAutoFit/>
          </a:bodyPr>
          <a:lstStyle/>
          <a:p>
            <a:pPr marL="0" marR="0" lvl="0" indent="0" algn="l" rtl="0">
              <a:lnSpc>
                <a:spcPct val="107916"/>
              </a:lnSpc>
              <a:spcBef>
                <a:spcPts val="1200"/>
              </a:spcBef>
              <a:spcAft>
                <a:spcPts val="0"/>
              </a:spcAft>
              <a:buClr>
                <a:srgbClr val="000000"/>
              </a:buClr>
              <a:buSzPts val="1500"/>
              <a:buFont typeface="Arial"/>
              <a:buNone/>
            </a:pPr>
            <a:r>
              <a:rPr lang="en-GB" sz="1500" b="0" i="0" u="none" strike="noStrike" cap="none">
                <a:solidFill>
                  <a:srgbClr val="222222"/>
                </a:solidFill>
                <a:latin typeface="Calibri"/>
                <a:ea typeface="Calibri"/>
                <a:cs typeface="Calibri"/>
                <a:sym typeface="Calibri"/>
              </a:rPr>
              <a:t>Year 1</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Rocket Phonics scheme delivers phonics to develop reading and spelling.</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Whole class teaching where ever possible/appropriate with intervention/additional teaching time as identified through assessment</a:t>
            </a:r>
            <a:endParaRPr sz="1500" b="0" i="0" u="none" strike="noStrike" cap="none">
              <a:solidFill>
                <a:srgbClr val="222222"/>
              </a:solidFill>
              <a:latin typeface="Calibri"/>
              <a:ea typeface="Calibri"/>
              <a:cs typeface="Calibri"/>
              <a:sym typeface="Calibri"/>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Daily lessons with two sounds per week and one common exception word session</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Revisit and review in each lesson and recaps each half term.</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Comprehension opportunities on blending days in Year 1.</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Developing fluency through reading with adults and two reading lessons each week.</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Use of Target Practice Readers to ensure exposure to newly taught sounds.</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Transition into Year 2 and build towards Reading Discovery approach as phonics knowledge and fluency increase.</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1200"/>
              </a:spcAft>
              <a:buClr>
                <a:schemeClr val="dk1"/>
              </a:buClr>
              <a:buSzPts val="1100"/>
              <a:buFont typeface="Arial"/>
              <a:buNone/>
            </a:pPr>
            <a:endParaRPr sz="1500" b="0" i="0" u="none" strike="noStrike" cap="none">
              <a:solidFill>
                <a:srgbClr val="22222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
          <p:cNvSpPr txBox="1">
            <a:spLocks noGrp="1"/>
          </p:cNvSpPr>
          <p:nvPr>
            <p:ph type="title"/>
          </p:nvPr>
        </p:nvSpPr>
        <p:spPr>
          <a:xfrm>
            <a:off x="134201" y="260650"/>
            <a:ext cx="10069800" cy="3603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accent2"/>
              </a:buClr>
              <a:buSzPts val="4000"/>
              <a:buFont typeface="Calibri"/>
              <a:buNone/>
            </a:pPr>
            <a:r>
              <a:rPr lang="en-GB" sz="4000" u="sng">
                <a:solidFill>
                  <a:schemeClr val="accent2"/>
                </a:solidFill>
              </a:rPr>
              <a:t>How is learning across school sequenced?</a:t>
            </a:r>
            <a:br>
              <a:rPr lang="en-GB" sz="4000" u="sng">
                <a:solidFill>
                  <a:schemeClr val="accent2"/>
                </a:solidFill>
              </a:rPr>
            </a:br>
            <a:br>
              <a:rPr lang="en-GB" sz="40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endParaRPr sz="2800" u="sng">
              <a:solidFill>
                <a:schemeClr val="accent2"/>
              </a:solidFill>
            </a:endParaRPr>
          </a:p>
        </p:txBody>
      </p:sp>
      <p:sp>
        <p:nvSpPr>
          <p:cNvPr id="136" name="Google Shape;136;p2"/>
          <p:cNvSpPr txBox="1"/>
          <p:nvPr/>
        </p:nvSpPr>
        <p:spPr>
          <a:xfrm>
            <a:off x="134200" y="891225"/>
            <a:ext cx="11712300" cy="53565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sng" strike="noStrike" cap="none">
                <a:solidFill>
                  <a:schemeClr val="dk1"/>
                </a:solidFill>
                <a:latin typeface="Calibri"/>
                <a:ea typeface="Calibri"/>
                <a:cs typeface="Calibri"/>
                <a:sym typeface="Calibri"/>
              </a:rPr>
              <a:t>KS1:</a:t>
            </a:r>
            <a:r>
              <a:rPr lang="en-GB" sz="1800" b="0" i="0" u="sng" strike="noStrike" cap="none">
                <a:solidFill>
                  <a:schemeClr val="dk1"/>
                </a:solidFill>
                <a:latin typeface="Calibri"/>
                <a:ea typeface="Calibri"/>
                <a:cs typeface="Calibri"/>
                <a:sym typeface="Calibri"/>
              </a:rPr>
              <a:t> </a:t>
            </a: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sp>
        <p:nvSpPr>
          <p:cNvPr id="137" name="Google Shape;137;p2"/>
          <p:cNvSpPr txBox="1"/>
          <p:nvPr/>
        </p:nvSpPr>
        <p:spPr>
          <a:xfrm>
            <a:off x="551799" y="1227559"/>
            <a:ext cx="8258825" cy="4465808"/>
          </a:xfrm>
          <a:prstGeom prst="rect">
            <a:avLst/>
          </a:prstGeom>
          <a:noFill/>
          <a:ln>
            <a:noFill/>
          </a:ln>
        </p:spPr>
        <p:txBody>
          <a:bodyPr spcFirstLastPara="1" wrap="square" lIns="91425" tIns="91425" rIns="91425" bIns="91425" anchor="t" anchorCtr="0">
            <a:spAutoFit/>
          </a:bodyPr>
          <a:lstStyle/>
          <a:p>
            <a:pPr marL="0" marR="0" lvl="0" indent="0" algn="l" rtl="0">
              <a:lnSpc>
                <a:spcPct val="107916"/>
              </a:lnSpc>
              <a:spcBef>
                <a:spcPts val="1200"/>
              </a:spcBef>
              <a:spcAft>
                <a:spcPts val="0"/>
              </a:spcAft>
              <a:buClr>
                <a:srgbClr val="000000"/>
              </a:buClr>
              <a:buSzPts val="1500"/>
              <a:buFont typeface="Arial"/>
              <a:buNone/>
            </a:pPr>
            <a:r>
              <a:rPr lang="en-GB" sz="1500" b="0" i="0" u="none" strike="noStrike" cap="none">
                <a:solidFill>
                  <a:srgbClr val="222222"/>
                </a:solidFill>
                <a:latin typeface="Calibri"/>
                <a:ea typeface="Calibri"/>
                <a:cs typeface="Calibri"/>
                <a:sym typeface="Calibri"/>
              </a:rPr>
              <a:t>Year 2</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4 phonics lessons, focusing on recapping alternative sounds and introducing Y2 spelling patterns</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Double page spread in phonics booklet with review, reading comprehension and sentence writing.</a:t>
            </a:r>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Target Practice Readers to give children opportunities to read other texts independently during phonics lessons</a:t>
            </a:r>
            <a:endParaRPr sz="1400" b="0" i="0" u="none" strike="noStrike" cap="none">
              <a:solidFill>
                <a:srgbClr val="000000"/>
              </a:solidFill>
              <a:latin typeface="Arial"/>
              <a:ea typeface="Arial"/>
              <a:cs typeface="Arial"/>
              <a:sym typeface="Arial"/>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Autumn Reading lessons: 2 lessons focusing on specific skills based on a picture book and 2 fluency lessons using the Target Practice Readers</a:t>
            </a:r>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Spring/Summer Reading lessons: 4 lessons (1:vocabulary, 2:fluency, 3:introduce skill, 4:assess skill)</a:t>
            </a:r>
            <a:endParaRPr/>
          </a:p>
          <a:p>
            <a:pPr marL="285750" marR="0" lvl="0" indent="-285750" algn="l" rtl="0">
              <a:lnSpc>
                <a:spcPct val="107916"/>
              </a:lnSpc>
              <a:spcBef>
                <a:spcPts val="1200"/>
              </a:spcBef>
              <a:spcAft>
                <a:spcPts val="0"/>
              </a:spcAft>
              <a:buClr>
                <a:srgbClr val="000000"/>
              </a:buClr>
              <a:buSzPts val="1500"/>
              <a:buFont typeface="Arial"/>
              <a:buChar char="•"/>
            </a:pPr>
            <a:r>
              <a:rPr lang="en-GB" sz="1500" b="0" i="0" u="none" strike="noStrike" cap="none">
                <a:solidFill>
                  <a:srgbClr val="222222"/>
                </a:solidFill>
                <a:latin typeface="Calibri"/>
                <a:ea typeface="Calibri"/>
                <a:cs typeface="Calibri"/>
                <a:sym typeface="Calibri"/>
              </a:rPr>
              <a:t>Reading Interventions: focus children for Reading 1:1,  Precision Teach Read</a:t>
            </a:r>
            <a:endParaRPr sz="1400" b="0" i="0" u="none" strike="noStrike" cap="none">
              <a:solidFill>
                <a:srgbClr val="000000"/>
              </a:solidFill>
              <a:latin typeface="Arial"/>
              <a:ea typeface="Arial"/>
              <a:cs typeface="Arial"/>
              <a:sym typeface="Arial"/>
            </a:endParaRPr>
          </a:p>
          <a:p>
            <a:pPr marL="0" marR="0" lvl="0" indent="0" algn="l" rtl="0">
              <a:lnSpc>
                <a:spcPct val="107916"/>
              </a:lnSpc>
              <a:spcBef>
                <a:spcPts val="1200"/>
              </a:spcBef>
              <a:spcAft>
                <a:spcPts val="0"/>
              </a:spcAft>
              <a:buClr>
                <a:srgbClr val="000000"/>
              </a:buClr>
              <a:buSzPts val="1500"/>
              <a:buFont typeface="Arial"/>
              <a:buNone/>
            </a:pP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1200"/>
              </a:spcAft>
              <a:buClr>
                <a:schemeClr val="dk1"/>
              </a:buClr>
              <a:buSzPts val="1100"/>
              <a:buFont typeface="Arial"/>
              <a:buNone/>
            </a:pPr>
            <a:endParaRPr sz="1500" b="0" i="0" u="none" strike="noStrike" cap="none">
              <a:solidFill>
                <a:srgbClr val="22222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11715b5c82_0_5"/>
          <p:cNvSpPr txBox="1">
            <a:spLocks noGrp="1"/>
          </p:cNvSpPr>
          <p:nvPr>
            <p:ph type="title"/>
          </p:nvPr>
        </p:nvSpPr>
        <p:spPr>
          <a:xfrm>
            <a:off x="134201" y="260650"/>
            <a:ext cx="10069800" cy="3603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accent2"/>
              </a:buClr>
              <a:buSzPts val="4000"/>
              <a:buFont typeface="Calibri"/>
              <a:buNone/>
            </a:pPr>
            <a:r>
              <a:rPr lang="en-GB" sz="4000" u="sng">
                <a:solidFill>
                  <a:schemeClr val="accent2"/>
                </a:solidFill>
              </a:rPr>
              <a:t>How is learning across school sequenced?</a:t>
            </a:r>
            <a:br>
              <a:rPr lang="en-GB" sz="4000" u="sng">
                <a:solidFill>
                  <a:schemeClr val="accent2"/>
                </a:solidFill>
              </a:rPr>
            </a:br>
            <a:br>
              <a:rPr lang="en-GB" sz="40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br>
              <a:rPr lang="en-GB" sz="2800" u="sng">
                <a:solidFill>
                  <a:schemeClr val="accent2"/>
                </a:solidFill>
              </a:rPr>
            </a:br>
            <a:endParaRPr sz="2800" u="sng">
              <a:solidFill>
                <a:schemeClr val="accent2"/>
              </a:solidFill>
            </a:endParaRPr>
          </a:p>
        </p:txBody>
      </p:sp>
      <p:sp>
        <p:nvSpPr>
          <p:cNvPr id="143" name="Google Shape;143;g111715b5c82_0_5"/>
          <p:cNvSpPr txBox="1"/>
          <p:nvPr/>
        </p:nvSpPr>
        <p:spPr>
          <a:xfrm>
            <a:off x="209250" y="887625"/>
            <a:ext cx="11546400" cy="4416553"/>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sng" strike="noStrike" cap="none">
                <a:solidFill>
                  <a:schemeClr val="dk1"/>
                </a:solidFill>
                <a:latin typeface="Calibri"/>
                <a:ea typeface="Calibri"/>
                <a:cs typeface="Calibri"/>
                <a:sym typeface="Calibri"/>
              </a:rPr>
              <a:t>KS2:</a:t>
            </a:r>
            <a:r>
              <a:rPr lang="en-GB" sz="1900" b="0" i="0" u="sng" strike="noStrike" cap="none">
                <a:solidFill>
                  <a:schemeClr val="dk1"/>
                </a:solidFill>
                <a:latin typeface="Calibri"/>
                <a:ea typeface="Calibri"/>
                <a:cs typeface="Calibri"/>
                <a:sym typeface="Calibri"/>
              </a:rPr>
              <a:t> </a:t>
            </a:r>
            <a:endParaRPr sz="1900" b="0" i="0" u="sng" strike="noStrike" cap="none">
              <a:solidFill>
                <a:schemeClr val="dk1"/>
              </a:solidFill>
              <a:latin typeface="Calibri"/>
              <a:ea typeface="Calibri"/>
              <a:cs typeface="Calibri"/>
              <a:sym typeface="Calibri"/>
            </a:endParaRPr>
          </a:p>
          <a:p>
            <a:pPr marL="0" marR="0" lvl="0" indent="0" algn="l" rtl="0">
              <a:lnSpc>
                <a:spcPct val="107916"/>
              </a:lnSpc>
              <a:spcBef>
                <a:spcPts val="1200"/>
              </a:spcBef>
              <a:spcAft>
                <a:spcPts val="0"/>
              </a:spcAft>
              <a:buClr>
                <a:schemeClr val="dk1"/>
              </a:buClr>
              <a:buSzPts val="1100"/>
              <a:buFont typeface="Arial"/>
              <a:buNone/>
            </a:pPr>
            <a:r>
              <a:rPr lang="en-GB" sz="1500" b="0" i="0" u="none" strike="noStrike" cap="none">
                <a:solidFill>
                  <a:srgbClr val="222222"/>
                </a:solidFill>
                <a:latin typeface="Calibri"/>
                <a:ea typeface="Calibri"/>
                <a:cs typeface="Calibri"/>
                <a:sym typeface="Calibri"/>
              </a:rPr>
              <a:t>Children from Years 2 - 6 follow the school’s</a:t>
            </a:r>
            <a:r>
              <a:rPr lang="en-GB" sz="1500" b="1" i="0" u="none" strike="noStrike" cap="none">
                <a:solidFill>
                  <a:srgbClr val="222222"/>
                </a:solidFill>
                <a:latin typeface="Calibri"/>
                <a:ea typeface="Calibri"/>
                <a:cs typeface="Calibri"/>
                <a:sym typeface="Calibri"/>
              </a:rPr>
              <a:t> Reading Discovery</a:t>
            </a:r>
            <a:r>
              <a:rPr lang="en-GB" sz="1500" b="0" i="0" u="none" strike="noStrike" cap="none">
                <a:solidFill>
                  <a:srgbClr val="222222"/>
                </a:solidFill>
                <a:latin typeface="Calibri"/>
                <a:ea typeface="Calibri"/>
                <a:cs typeface="Calibri"/>
                <a:sym typeface="Calibri"/>
              </a:rPr>
              <a:t> model which is the primary vehicle for teaching comprehension skills.</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0"/>
              </a:spcAft>
              <a:buClr>
                <a:schemeClr val="dk1"/>
              </a:buClr>
              <a:buSzPts val="1100"/>
              <a:buFont typeface="Arial"/>
              <a:buNone/>
            </a:pPr>
            <a:r>
              <a:rPr lang="en-GB" sz="1500" b="0" i="0" u="none" strike="noStrike" cap="none">
                <a:solidFill>
                  <a:srgbClr val="222222"/>
                </a:solidFill>
                <a:latin typeface="Calibri"/>
                <a:ea typeface="Calibri"/>
                <a:cs typeface="Calibri"/>
                <a:sym typeface="Calibri"/>
              </a:rPr>
              <a:t>Each term, each year group explores one key theme through a</a:t>
            </a:r>
            <a:r>
              <a:rPr lang="en-GB" sz="1500" b="1" i="0" u="none" strike="noStrike" cap="none">
                <a:solidFill>
                  <a:srgbClr val="222222"/>
                </a:solidFill>
                <a:latin typeface="Calibri"/>
                <a:ea typeface="Calibri"/>
                <a:cs typeface="Calibri"/>
                <a:sym typeface="Calibri"/>
              </a:rPr>
              <a:t> class novel, non-fiction texts, poetry and other text types such as song lyrics</a:t>
            </a:r>
            <a:r>
              <a:rPr lang="en-GB" sz="1500" b="0" i="0" u="none" strike="noStrike" cap="none">
                <a:solidFill>
                  <a:srgbClr val="222222"/>
                </a:solidFill>
                <a:latin typeface="Calibri"/>
                <a:ea typeface="Calibri"/>
                <a:cs typeface="Calibri"/>
                <a:sym typeface="Calibri"/>
              </a:rPr>
              <a:t>. Examples of the themes include 'Life and Death,' 'Friendships' and 'Climate Change.' </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0"/>
              </a:spcAft>
              <a:buClr>
                <a:schemeClr val="dk1"/>
              </a:buClr>
              <a:buSzPts val="1100"/>
              <a:buFont typeface="Arial"/>
              <a:buNone/>
            </a:pPr>
            <a:r>
              <a:rPr lang="en-GB" sz="1500" b="0" i="0" u="none" strike="noStrike" cap="none">
                <a:solidFill>
                  <a:srgbClr val="222222"/>
                </a:solidFill>
                <a:latin typeface="Calibri"/>
                <a:ea typeface="Calibri"/>
                <a:cs typeface="Calibri"/>
                <a:sym typeface="Calibri"/>
              </a:rPr>
              <a:t>Each text or chapter is explored for 30 minutes 4 days a week and follows the structure below:</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0"/>
              </a:spcAft>
              <a:buClr>
                <a:schemeClr val="dk1"/>
              </a:buClr>
              <a:buSzPts val="1100"/>
              <a:buFont typeface="Arial"/>
              <a:buNone/>
            </a:pPr>
            <a:r>
              <a:rPr lang="en-GB" sz="1500" b="1" i="0" u="none" strike="noStrike" cap="none">
                <a:solidFill>
                  <a:srgbClr val="222222"/>
                </a:solidFill>
                <a:latin typeface="Calibri"/>
                <a:ea typeface="Calibri"/>
                <a:cs typeface="Calibri"/>
                <a:sym typeface="Calibri"/>
              </a:rPr>
              <a:t>Day 1-</a:t>
            </a:r>
            <a:r>
              <a:rPr lang="en-GB" sz="1500" b="0" i="0" u="none" strike="noStrike" cap="none">
                <a:solidFill>
                  <a:srgbClr val="222222"/>
                </a:solidFill>
                <a:latin typeface="Calibri"/>
                <a:ea typeface="Calibri"/>
                <a:cs typeface="Calibri"/>
                <a:sym typeface="Calibri"/>
              </a:rPr>
              <a:t> Shared reading, recording and discussing initial thoughts and questions</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0"/>
              </a:spcAft>
              <a:buClr>
                <a:schemeClr val="dk1"/>
              </a:buClr>
              <a:buSzPts val="1100"/>
              <a:buFont typeface="Arial"/>
              <a:buNone/>
            </a:pPr>
            <a:r>
              <a:rPr lang="en-GB" sz="1500" b="1" i="0" u="none" strike="noStrike" cap="none">
                <a:solidFill>
                  <a:srgbClr val="222222"/>
                </a:solidFill>
                <a:latin typeface="Calibri"/>
                <a:ea typeface="Calibri"/>
                <a:cs typeface="Calibri"/>
                <a:sym typeface="Calibri"/>
              </a:rPr>
              <a:t>Day 2</a:t>
            </a:r>
            <a:r>
              <a:rPr lang="en-GB" sz="1500" b="0" i="0" u="none" strike="noStrike" cap="none">
                <a:solidFill>
                  <a:srgbClr val="222222"/>
                </a:solidFill>
                <a:latin typeface="Calibri"/>
                <a:ea typeface="Calibri"/>
                <a:cs typeface="Calibri"/>
                <a:sym typeface="Calibri"/>
              </a:rPr>
              <a:t>- Vocabulary work</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0"/>
              </a:spcAft>
              <a:buClr>
                <a:schemeClr val="dk1"/>
              </a:buClr>
              <a:buSzPts val="1100"/>
              <a:buFont typeface="Arial"/>
              <a:buNone/>
            </a:pPr>
            <a:r>
              <a:rPr lang="en-GB" sz="1500" b="1" i="0" u="none" strike="noStrike" cap="none">
                <a:solidFill>
                  <a:srgbClr val="222222"/>
                </a:solidFill>
                <a:latin typeface="Calibri"/>
                <a:ea typeface="Calibri"/>
                <a:cs typeface="Calibri"/>
                <a:sym typeface="Calibri"/>
              </a:rPr>
              <a:t>Day 3</a:t>
            </a:r>
            <a:r>
              <a:rPr lang="en-GB" sz="1500" b="0" i="0" u="none" strike="noStrike" cap="none">
                <a:solidFill>
                  <a:srgbClr val="222222"/>
                </a:solidFill>
                <a:latin typeface="Calibri"/>
                <a:ea typeface="Calibri"/>
                <a:cs typeface="Calibri"/>
                <a:sym typeface="Calibri"/>
              </a:rPr>
              <a:t>- Activity related to a particular VIPERS objective (vocabulary, infer, predict, explain, retrieve, summarise) </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0"/>
              </a:spcAft>
              <a:buClr>
                <a:srgbClr val="000000"/>
              </a:buClr>
              <a:buSzPts val="1100"/>
              <a:buFont typeface="Arial"/>
              <a:buNone/>
            </a:pPr>
            <a:r>
              <a:rPr lang="en-GB" sz="1500" b="1" i="0" u="none" strike="noStrike" cap="none">
                <a:solidFill>
                  <a:srgbClr val="222222"/>
                </a:solidFill>
                <a:latin typeface="Calibri"/>
                <a:ea typeface="Calibri"/>
                <a:cs typeface="Calibri"/>
                <a:sym typeface="Calibri"/>
              </a:rPr>
              <a:t>Day 4</a:t>
            </a:r>
            <a:r>
              <a:rPr lang="en-GB" sz="1500" b="0" i="0" u="none" strike="noStrike" cap="none">
                <a:solidFill>
                  <a:srgbClr val="222222"/>
                </a:solidFill>
                <a:latin typeface="Calibri"/>
                <a:ea typeface="Calibri"/>
                <a:cs typeface="Calibri"/>
                <a:sym typeface="Calibri"/>
              </a:rPr>
              <a:t>- VIPERS assessment questions </a:t>
            </a:r>
            <a:endParaRPr sz="1500" b="0" i="0"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0"/>
              </a:spcAft>
              <a:buClr>
                <a:schemeClr val="dk1"/>
              </a:buClr>
              <a:buSzPts val="1100"/>
              <a:buFont typeface="Arial"/>
              <a:buNone/>
            </a:pPr>
            <a:r>
              <a:rPr lang="en-GB" sz="1500" b="0" i="1" u="none" strike="noStrike" cap="none">
                <a:solidFill>
                  <a:srgbClr val="222222"/>
                </a:solidFill>
                <a:latin typeface="Calibri"/>
                <a:ea typeface="Calibri"/>
                <a:cs typeface="Calibri"/>
                <a:sym typeface="Calibri"/>
              </a:rPr>
              <a:t>For Year 2 and Year 3, days 1 and 2 are merged to allow for an additional day based around fluency. </a:t>
            </a:r>
            <a:endParaRPr sz="1500" b="0" i="1" u="none" strike="noStrike" cap="none">
              <a:solidFill>
                <a:srgbClr val="222222"/>
              </a:solidFill>
              <a:latin typeface="Calibri"/>
              <a:ea typeface="Calibri"/>
              <a:cs typeface="Calibri"/>
              <a:sym typeface="Calibri"/>
            </a:endParaRPr>
          </a:p>
          <a:p>
            <a:pPr marL="0" marR="0" lvl="0" indent="0" algn="l" rtl="0">
              <a:lnSpc>
                <a:spcPct val="107916"/>
              </a:lnSpc>
              <a:spcBef>
                <a:spcPts val="1200"/>
              </a:spcBef>
              <a:spcAft>
                <a:spcPts val="1200"/>
              </a:spcAft>
              <a:buClr>
                <a:srgbClr val="000000"/>
              </a:buClr>
              <a:buSzPts val="1100"/>
              <a:buFont typeface="Arial"/>
              <a:buNone/>
            </a:pPr>
            <a:r>
              <a:rPr lang="en-GB" sz="1500" b="0" i="0" u="none" strike="noStrike" cap="none">
                <a:solidFill>
                  <a:srgbClr val="222222"/>
                </a:solidFill>
                <a:latin typeface="Calibri"/>
                <a:ea typeface="Calibri"/>
                <a:cs typeface="Calibri"/>
                <a:sym typeface="Calibri"/>
              </a:rPr>
              <a:t>At the end of the term the theme is consolidated with a P4C (Philosophy 4 Children) debate. </a:t>
            </a:r>
            <a:endParaRPr sz="2200" b="1" i="1" u="none" strike="noStrike" cap="none">
              <a:solidFill>
                <a:schemeClr val="dk1"/>
              </a:solidFill>
              <a:latin typeface="Calibri"/>
              <a:ea typeface="Calibri"/>
              <a:cs typeface="Calibri"/>
              <a:sym typeface="Calibri"/>
            </a:endParaRPr>
          </a:p>
        </p:txBody>
      </p:sp>
      <p:pic>
        <p:nvPicPr>
          <p:cNvPr id="144" name="Google Shape;144;g111715b5c82_0_5"/>
          <p:cNvPicPr preferRelativeResize="0"/>
          <p:nvPr/>
        </p:nvPicPr>
        <p:blipFill rotWithShape="1">
          <a:blip r:embed="rId3">
            <a:alphaModFix/>
          </a:blip>
          <a:srcRect/>
          <a:stretch/>
        </p:blipFill>
        <p:spPr>
          <a:xfrm>
            <a:off x="9362750" y="5038204"/>
            <a:ext cx="1113225" cy="1718359"/>
          </a:xfrm>
          <a:prstGeom prst="rect">
            <a:avLst/>
          </a:prstGeom>
          <a:noFill/>
          <a:ln>
            <a:noFill/>
          </a:ln>
        </p:spPr>
      </p:pic>
      <p:pic>
        <p:nvPicPr>
          <p:cNvPr id="145" name="Google Shape;145;g111715b5c82_0_5"/>
          <p:cNvPicPr preferRelativeResize="0"/>
          <p:nvPr/>
        </p:nvPicPr>
        <p:blipFill rotWithShape="1">
          <a:blip r:embed="rId4">
            <a:alphaModFix/>
          </a:blip>
          <a:srcRect/>
          <a:stretch/>
        </p:blipFill>
        <p:spPr>
          <a:xfrm>
            <a:off x="7427900" y="5026788"/>
            <a:ext cx="1113225" cy="1741200"/>
          </a:xfrm>
          <a:prstGeom prst="rect">
            <a:avLst/>
          </a:prstGeom>
          <a:noFill/>
          <a:ln>
            <a:noFill/>
          </a:ln>
        </p:spPr>
      </p:pic>
      <p:pic>
        <p:nvPicPr>
          <p:cNvPr id="146" name="Google Shape;146;g111715b5c82_0_5"/>
          <p:cNvPicPr preferRelativeResize="0"/>
          <p:nvPr/>
        </p:nvPicPr>
        <p:blipFill rotWithShape="1">
          <a:blip r:embed="rId5">
            <a:alphaModFix/>
          </a:blip>
          <a:srcRect/>
          <a:stretch/>
        </p:blipFill>
        <p:spPr>
          <a:xfrm>
            <a:off x="5414650" y="5026800"/>
            <a:ext cx="1135587" cy="1741200"/>
          </a:xfrm>
          <a:prstGeom prst="rect">
            <a:avLst/>
          </a:prstGeom>
          <a:noFill/>
          <a:ln>
            <a:noFill/>
          </a:ln>
        </p:spPr>
      </p:pic>
      <p:pic>
        <p:nvPicPr>
          <p:cNvPr id="147" name="Google Shape;147;g111715b5c82_0_5"/>
          <p:cNvPicPr preferRelativeResize="0"/>
          <p:nvPr/>
        </p:nvPicPr>
        <p:blipFill rotWithShape="1">
          <a:blip r:embed="rId6">
            <a:alphaModFix/>
          </a:blip>
          <a:srcRect/>
          <a:stretch/>
        </p:blipFill>
        <p:spPr>
          <a:xfrm>
            <a:off x="2981343" y="5076713"/>
            <a:ext cx="1350457" cy="1641325"/>
          </a:xfrm>
          <a:prstGeom prst="rect">
            <a:avLst/>
          </a:prstGeom>
          <a:noFill/>
          <a:ln>
            <a:noFill/>
          </a:ln>
        </p:spPr>
      </p:pic>
      <p:pic>
        <p:nvPicPr>
          <p:cNvPr id="148" name="Google Shape;148;g111715b5c82_0_5"/>
          <p:cNvPicPr preferRelativeResize="0"/>
          <p:nvPr/>
        </p:nvPicPr>
        <p:blipFill rotWithShape="1">
          <a:blip r:embed="rId7">
            <a:alphaModFix/>
          </a:blip>
          <a:srcRect/>
          <a:stretch/>
        </p:blipFill>
        <p:spPr>
          <a:xfrm>
            <a:off x="425150" y="5121100"/>
            <a:ext cx="1609725" cy="1552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d1e7d07a88_2_0"/>
          <p:cNvSpPr/>
          <p:nvPr/>
        </p:nvSpPr>
        <p:spPr>
          <a:xfrm>
            <a:off x="8113750" y="1858350"/>
            <a:ext cx="3790500" cy="2752500"/>
          </a:xfrm>
          <a:prstGeom prst="cloudCallout">
            <a:avLst>
              <a:gd name="adj1" fmla="val -20833"/>
              <a:gd name="adj2" fmla="val 625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rgbClr val="000000"/>
                </a:solidFill>
                <a:latin typeface="Arial"/>
                <a:ea typeface="Arial"/>
                <a:cs typeface="Arial"/>
                <a:sym typeface="Arial"/>
              </a:rPr>
              <a:t>It helps us to learn reading skills for everyday life. </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GB" sz="2300" b="0" i="1" u="none" strike="noStrike" cap="none">
                <a:solidFill>
                  <a:srgbClr val="000000"/>
                </a:solidFill>
                <a:latin typeface="Arial"/>
                <a:ea typeface="Arial"/>
                <a:cs typeface="Arial"/>
                <a:sym typeface="Arial"/>
              </a:rPr>
              <a:t>Year 4</a:t>
            </a:r>
            <a:endParaRPr sz="2300" b="0" i="1" u="none" strike="noStrike" cap="none">
              <a:solidFill>
                <a:srgbClr val="000000"/>
              </a:solidFill>
              <a:latin typeface="Arial"/>
              <a:ea typeface="Arial"/>
              <a:cs typeface="Arial"/>
              <a:sym typeface="Arial"/>
            </a:endParaRPr>
          </a:p>
        </p:txBody>
      </p:sp>
      <p:sp>
        <p:nvSpPr>
          <p:cNvPr id="155" name="Google Shape;155;gd1e7d07a88_2_0"/>
          <p:cNvSpPr/>
          <p:nvPr/>
        </p:nvSpPr>
        <p:spPr>
          <a:xfrm>
            <a:off x="3565050" y="0"/>
            <a:ext cx="4933500" cy="3429000"/>
          </a:xfrm>
          <a:prstGeom prst="cloudCallout">
            <a:avLst>
              <a:gd name="adj1" fmla="val -20833"/>
              <a:gd name="adj2" fmla="val 625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rgbClr val="000000"/>
                </a:solidFill>
                <a:latin typeface="Arial"/>
                <a:ea typeface="Arial"/>
                <a:cs typeface="Arial"/>
                <a:sym typeface="Arial"/>
              </a:rPr>
              <a:t>It’s a fun way to explore reading and learn new things. You can think and question yourself.</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GB" sz="2600" b="0" i="1" u="none" strike="noStrike" cap="none">
                <a:solidFill>
                  <a:srgbClr val="000000"/>
                </a:solidFill>
                <a:latin typeface="Arial"/>
                <a:ea typeface="Arial"/>
                <a:cs typeface="Arial"/>
                <a:sym typeface="Arial"/>
              </a:rPr>
              <a:t>Year 6</a:t>
            </a:r>
            <a:endParaRPr sz="2600" b="0" i="1" u="none" strike="noStrike" cap="none">
              <a:solidFill>
                <a:srgbClr val="000000"/>
              </a:solidFill>
              <a:latin typeface="Arial"/>
              <a:ea typeface="Arial"/>
              <a:cs typeface="Arial"/>
              <a:sym typeface="Arial"/>
            </a:endParaRPr>
          </a:p>
        </p:txBody>
      </p:sp>
      <p:sp>
        <p:nvSpPr>
          <p:cNvPr id="156" name="Google Shape;156;gd1e7d07a88_2_0"/>
          <p:cNvSpPr/>
          <p:nvPr/>
        </p:nvSpPr>
        <p:spPr>
          <a:xfrm>
            <a:off x="462650" y="3001350"/>
            <a:ext cx="4187100" cy="3055800"/>
          </a:xfrm>
          <a:prstGeom prst="cloudCallout">
            <a:avLst>
              <a:gd name="adj1" fmla="val -20833"/>
              <a:gd name="adj2" fmla="val 625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rgbClr val="000000"/>
                </a:solidFill>
                <a:latin typeface="Arial"/>
                <a:ea typeface="Arial"/>
                <a:cs typeface="Arial"/>
                <a:sym typeface="Arial"/>
              </a:rPr>
              <a:t>It’s a good way to engage with the text and have fun reading.</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GB" sz="2600" b="0" i="1" u="none" strike="noStrike" cap="none">
                <a:solidFill>
                  <a:srgbClr val="000000"/>
                </a:solidFill>
                <a:latin typeface="Arial"/>
                <a:ea typeface="Arial"/>
                <a:cs typeface="Arial"/>
                <a:sym typeface="Arial"/>
              </a:rPr>
              <a:t>Year 5</a:t>
            </a:r>
            <a:endParaRPr sz="2600" b="0" i="1"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1804" y="187166"/>
            <a:ext cx="11667316" cy="2664296"/>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accent2"/>
              </a:buClr>
              <a:buSzPts val="3600"/>
              <a:buFont typeface="Calibri"/>
              <a:buNone/>
            </a:pPr>
            <a:r>
              <a:rPr lang="en-GB" sz="3600" u="sng">
                <a:solidFill>
                  <a:schemeClr val="accent2"/>
                </a:solidFill>
              </a:rPr>
              <a:t>How are skills built upon through the school?</a:t>
            </a:r>
            <a:br>
              <a:rPr lang="en-GB" sz="3600"/>
            </a:br>
            <a:br>
              <a:rPr lang="en-GB" sz="2400" u="sng">
                <a:solidFill>
                  <a:schemeClr val="accent2"/>
                </a:solidFill>
              </a:rPr>
            </a:br>
            <a:br>
              <a:rPr lang="en-GB" sz="2400" u="sng">
                <a:solidFill>
                  <a:schemeClr val="accent2"/>
                </a:solidFill>
              </a:rPr>
            </a:br>
            <a:br>
              <a:rPr lang="en-GB" sz="2400" u="sng">
                <a:solidFill>
                  <a:schemeClr val="accent2"/>
                </a:solidFill>
              </a:rPr>
            </a:br>
            <a:br>
              <a:rPr lang="en-GB" sz="2400" u="sng">
                <a:solidFill>
                  <a:schemeClr val="accent2"/>
                </a:solidFill>
              </a:rPr>
            </a:br>
            <a:br>
              <a:rPr lang="en-GB" sz="2400" u="sng">
                <a:solidFill>
                  <a:schemeClr val="accent2"/>
                </a:solidFill>
              </a:rPr>
            </a:br>
            <a:br>
              <a:rPr lang="en-GB" sz="2400" u="sng">
                <a:solidFill>
                  <a:schemeClr val="accent2"/>
                </a:solidFill>
              </a:rPr>
            </a:br>
            <a:endParaRPr sz="2400" u="sng">
              <a:solidFill>
                <a:schemeClr val="accent2"/>
              </a:solidFill>
            </a:endParaRPr>
          </a:p>
        </p:txBody>
      </p:sp>
      <p:sp>
        <p:nvSpPr>
          <p:cNvPr id="162" name="Google Shape;162;p5"/>
          <p:cNvSpPr txBox="1"/>
          <p:nvPr/>
        </p:nvSpPr>
        <p:spPr>
          <a:xfrm>
            <a:off x="274448" y="1069625"/>
            <a:ext cx="10995600" cy="22473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Fluency</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By KS2, children are becoming fluent readers with a focus on prosody. Any children who either have not passed the phonics screening or who are struggling with fluency are identified as targeted readers who read </a:t>
            </a:r>
            <a:r>
              <a:rPr lang="en-GB" sz="2000">
                <a:solidFill>
                  <a:schemeClr val="dk1"/>
                </a:solidFill>
                <a:latin typeface="Calibri"/>
                <a:ea typeface="Calibri"/>
                <a:cs typeface="Calibri"/>
                <a:sym typeface="Calibri"/>
              </a:rPr>
              <a:t>regularly with an adult</a:t>
            </a:r>
            <a:r>
              <a:rPr lang="en-GB" sz="2000" b="0" i="0" u="none" strike="noStrike" cap="none">
                <a:solidFill>
                  <a:schemeClr val="dk1"/>
                </a:solidFill>
                <a:latin typeface="Calibri"/>
                <a:ea typeface="Calibri"/>
                <a:cs typeface="Calibri"/>
                <a:sym typeface="Calibri"/>
              </a:rPr>
              <a:t>. They also have an additional Reading Discovery fluency lesson. Strategies such as echo reading and choral reading also support children’s fluency.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63" name="Google Shape;163;p5"/>
          <p:cNvSpPr txBox="1"/>
          <p:nvPr/>
        </p:nvSpPr>
        <p:spPr>
          <a:xfrm>
            <a:off x="242800" y="3715500"/>
            <a:ext cx="11058900" cy="16317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Comprehension</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In KS2, children develop their comprehension skills in Reading Discovery sessions where questions related to the KS2 content domains are applied to more challenging texts</a:t>
            </a:r>
            <a:r>
              <a:rPr lang="en-GB" sz="2000" b="1" i="0" u="none" strike="noStrike" cap="none">
                <a:solidFill>
                  <a:schemeClr val="dk1"/>
                </a:solidFill>
                <a:latin typeface="Calibri"/>
                <a:ea typeface="Calibri"/>
                <a:cs typeface="Calibri"/>
                <a:sym typeface="Calibri"/>
              </a:rPr>
              <a:t>. </a:t>
            </a:r>
            <a:endParaRPr sz="20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172439" y="-691804"/>
            <a:ext cx="8594429" cy="132045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accent2"/>
              </a:buClr>
              <a:buSzPts val="3199"/>
              <a:buFont typeface="Calibri"/>
              <a:buNone/>
            </a:pPr>
            <a:r>
              <a:rPr lang="en-GB" sz="3199" u="sng">
                <a:solidFill>
                  <a:schemeClr val="accent2"/>
                </a:solidFill>
              </a:rPr>
              <a:t>Measuring Progress</a:t>
            </a:r>
            <a:endParaRPr/>
          </a:p>
        </p:txBody>
      </p:sp>
      <p:sp>
        <p:nvSpPr>
          <p:cNvPr id="169" name="Google Shape;169;p6"/>
          <p:cNvSpPr txBox="1"/>
          <p:nvPr/>
        </p:nvSpPr>
        <p:spPr>
          <a:xfrm>
            <a:off x="261775" y="1020650"/>
            <a:ext cx="7488900" cy="501780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800" b="0" i="0" u="none" strike="noStrike" cap="none">
                <a:solidFill>
                  <a:srgbClr val="000000"/>
                </a:solidFill>
                <a:latin typeface="Arial"/>
                <a:ea typeface="Arial"/>
                <a:cs typeface="Arial"/>
                <a:sym typeface="Arial"/>
              </a:rPr>
              <a:t>In Reception and Year 1 the Rocket Phonics scheme has built in assessment opportunities each half-term. We carry out a baseline assessment in Autumn 1 and track progress. Children requiring intervention are identified in pupil progress meetings. In Year 1 we are currently trialling the PIRA reading assessments to track comprehension development. In Year 2 the Benchmarking kit is used to ensure children have appropriate comprehension before moving book bands.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a:solidFill>
                  <a:srgbClr val="000000"/>
                </a:solidFill>
                <a:latin typeface="Arial"/>
                <a:ea typeface="Arial"/>
                <a:cs typeface="Arial"/>
                <a:sym typeface="Arial"/>
              </a:rPr>
              <a:t>At the end of Reception children are assessed against the reading ELGs and at the end of Year 2 children complete the statutory assessments.</a:t>
            </a:r>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a:solidFill>
                  <a:srgbClr val="000000"/>
                </a:solidFill>
                <a:latin typeface="Arial"/>
                <a:ea typeface="Arial"/>
                <a:cs typeface="Arial"/>
                <a:sym typeface="Arial"/>
              </a:rPr>
              <a:t>In KS2:</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GB" sz="1800" b="0" i="0" u="none" strike="noStrike" cap="none">
                <a:solidFill>
                  <a:srgbClr val="000000"/>
                </a:solidFill>
                <a:latin typeface="Arial"/>
                <a:ea typeface="Arial"/>
                <a:cs typeface="Arial"/>
                <a:sym typeface="Arial"/>
              </a:rPr>
              <a:t>End of the week Reading Discovery assessment related to an objective taken from the KS2 Content Domains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GB" sz="1800" b="0" i="0" u="none" strike="noStrike" cap="none">
                <a:solidFill>
                  <a:srgbClr val="000000"/>
                </a:solidFill>
                <a:latin typeface="Arial"/>
                <a:ea typeface="Arial"/>
                <a:cs typeface="Arial"/>
                <a:sym typeface="Arial"/>
              </a:rPr>
              <a:t>Termly standardised assessment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6"/>
          <p:cNvSpPr txBox="1"/>
          <p:nvPr/>
        </p:nvSpPr>
        <p:spPr>
          <a:xfrm>
            <a:off x="8352191" y="3509764"/>
            <a:ext cx="3675900" cy="1600800"/>
          </a:xfrm>
          <a:prstGeom prst="rect">
            <a:avLst/>
          </a:prstGeom>
          <a:solidFill>
            <a:srgbClr val="9ED47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1216</Words>
  <Application>Microsoft Office PowerPoint</Application>
  <PresentationFormat>Custom</PresentationFormat>
  <Paragraphs>185</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Century Gothic</vt:lpstr>
      <vt:lpstr>Calibri</vt:lpstr>
      <vt:lpstr>Arial</vt:lpstr>
      <vt:lpstr>Retrospect</vt:lpstr>
      <vt:lpstr>Reading – One Voice</vt:lpstr>
      <vt:lpstr>How is learning across school sequenced?        </vt:lpstr>
      <vt:lpstr>How is learning across school sequenced?        </vt:lpstr>
      <vt:lpstr>How is learning across school sequenced?        </vt:lpstr>
      <vt:lpstr>How is learning across school sequenced?        </vt:lpstr>
      <vt:lpstr>How is learning across school sequenced?        </vt:lpstr>
      <vt:lpstr>PowerPoint Presentation</vt:lpstr>
      <vt:lpstr>How are skills built upon through the school?       </vt:lpstr>
      <vt:lpstr>Measuring Progress</vt:lpstr>
      <vt:lpstr>Challenge and Differentiation: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 One Voice</dc:title>
  <dc:creator>Luke Redfearn</dc:creator>
  <cp:lastModifiedBy>nicola.meredith</cp:lastModifiedBy>
  <cp:revision>1</cp:revision>
  <dcterms:created xsi:type="dcterms:W3CDTF">2021-06-15T11:03:18Z</dcterms:created>
  <dcterms:modified xsi:type="dcterms:W3CDTF">2023-06-14T09:09:25Z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